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68" r:id="rId1"/>
  </p:sldMasterIdLst>
  <p:notesMasterIdLst>
    <p:notesMasterId r:id="rId31"/>
  </p:notesMasterIdLst>
  <p:handoutMasterIdLst>
    <p:handoutMasterId r:id="rId32"/>
  </p:handoutMasterIdLst>
  <p:sldIdLst>
    <p:sldId id="540" r:id="rId2"/>
    <p:sldId id="543" r:id="rId3"/>
    <p:sldId id="567" r:id="rId4"/>
    <p:sldId id="568" r:id="rId5"/>
    <p:sldId id="552" r:id="rId6"/>
    <p:sldId id="554" r:id="rId7"/>
    <p:sldId id="548" r:id="rId8"/>
    <p:sldId id="549" r:id="rId9"/>
    <p:sldId id="550" r:id="rId10"/>
    <p:sldId id="531" r:id="rId11"/>
    <p:sldId id="551" r:id="rId12"/>
    <p:sldId id="553" r:id="rId13"/>
    <p:sldId id="563" r:id="rId14"/>
    <p:sldId id="541" r:id="rId15"/>
    <p:sldId id="533" r:id="rId16"/>
    <p:sldId id="561" r:id="rId17"/>
    <p:sldId id="542" r:id="rId18"/>
    <p:sldId id="555" r:id="rId19"/>
    <p:sldId id="566" r:id="rId20"/>
    <p:sldId id="556" r:id="rId21"/>
    <p:sldId id="557" r:id="rId22"/>
    <p:sldId id="558" r:id="rId23"/>
    <p:sldId id="559" r:id="rId24"/>
    <p:sldId id="560" r:id="rId25"/>
    <p:sldId id="544" r:id="rId26"/>
    <p:sldId id="546" r:id="rId27"/>
    <p:sldId id="547" r:id="rId28"/>
    <p:sldId id="564" r:id="rId29"/>
    <p:sldId id="489" r:id="rId30"/>
  </p:sldIdLst>
  <p:sldSz cx="9144000" cy="6858000" type="screen4x3"/>
  <p:notesSz cx="6761163" cy="9942513"/>
  <p:defaultTextStyle>
    <a:defPPr>
      <a:defRPr lang="ru-RU"/>
    </a:defPPr>
    <a:lvl1pPr algn="l" rtl="0" fontAlgn="base">
      <a:spcBef>
        <a:spcPct val="0"/>
      </a:spcBef>
      <a:spcAft>
        <a:spcPct val="0"/>
      </a:spcAft>
      <a:defRPr kumimoji="1" sz="2400" kern="1200">
        <a:solidFill>
          <a:schemeClr val="tx1"/>
        </a:solidFill>
        <a:latin typeface="Arial" charset="0"/>
        <a:ea typeface="+mn-ea"/>
        <a:cs typeface="Arial" charset="0"/>
      </a:defRPr>
    </a:lvl1pPr>
    <a:lvl2pPr marL="457200" algn="l" rtl="0" fontAlgn="base">
      <a:spcBef>
        <a:spcPct val="0"/>
      </a:spcBef>
      <a:spcAft>
        <a:spcPct val="0"/>
      </a:spcAft>
      <a:defRPr kumimoji="1" sz="2400" kern="1200">
        <a:solidFill>
          <a:schemeClr val="tx1"/>
        </a:solidFill>
        <a:latin typeface="Arial" charset="0"/>
        <a:ea typeface="+mn-ea"/>
        <a:cs typeface="Arial" charset="0"/>
      </a:defRPr>
    </a:lvl2pPr>
    <a:lvl3pPr marL="914400" algn="l" rtl="0" fontAlgn="base">
      <a:spcBef>
        <a:spcPct val="0"/>
      </a:spcBef>
      <a:spcAft>
        <a:spcPct val="0"/>
      </a:spcAft>
      <a:defRPr kumimoji="1" sz="2400" kern="1200">
        <a:solidFill>
          <a:schemeClr val="tx1"/>
        </a:solidFill>
        <a:latin typeface="Arial" charset="0"/>
        <a:ea typeface="+mn-ea"/>
        <a:cs typeface="Arial" charset="0"/>
      </a:defRPr>
    </a:lvl3pPr>
    <a:lvl4pPr marL="1371600" algn="l" rtl="0" fontAlgn="base">
      <a:spcBef>
        <a:spcPct val="0"/>
      </a:spcBef>
      <a:spcAft>
        <a:spcPct val="0"/>
      </a:spcAft>
      <a:defRPr kumimoji="1" sz="2400" kern="1200">
        <a:solidFill>
          <a:schemeClr val="tx1"/>
        </a:solidFill>
        <a:latin typeface="Arial" charset="0"/>
        <a:ea typeface="+mn-ea"/>
        <a:cs typeface="Arial" charset="0"/>
      </a:defRPr>
    </a:lvl4pPr>
    <a:lvl5pPr marL="1828800" algn="l" rtl="0" fontAlgn="base">
      <a:spcBef>
        <a:spcPct val="0"/>
      </a:spcBef>
      <a:spcAft>
        <a:spcPct val="0"/>
      </a:spcAft>
      <a:defRPr kumimoji="1" sz="2400" kern="1200">
        <a:solidFill>
          <a:schemeClr val="tx1"/>
        </a:solidFill>
        <a:latin typeface="Arial" charset="0"/>
        <a:ea typeface="+mn-ea"/>
        <a:cs typeface="Arial" charset="0"/>
      </a:defRPr>
    </a:lvl5pPr>
    <a:lvl6pPr marL="2286000" algn="l" defTabSz="914400" rtl="0" eaLnBrk="1" latinLnBrk="0" hangingPunct="1">
      <a:defRPr kumimoji="1" sz="2400" kern="1200">
        <a:solidFill>
          <a:schemeClr val="tx1"/>
        </a:solidFill>
        <a:latin typeface="Arial" charset="0"/>
        <a:ea typeface="+mn-ea"/>
        <a:cs typeface="Arial" charset="0"/>
      </a:defRPr>
    </a:lvl6pPr>
    <a:lvl7pPr marL="2743200" algn="l" defTabSz="914400" rtl="0" eaLnBrk="1" latinLnBrk="0" hangingPunct="1">
      <a:defRPr kumimoji="1" sz="2400" kern="1200">
        <a:solidFill>
          <a:schemeClr val="tx1"/>
        </a:solidFill>
        <a:latin typeface="Arial" charset="0"/>
        <a:ea typeface="+mn-ea"/>
        <a:cs typeface="Arial" charset="0"/>
      </a:defRPr>
    </a:lvl7pPr>
    <a:lvl8pPr marL="3200400" algn="l" defTabSz="914400" rtl="0" eaLnBrk="1" latinLnBrk="0" hangingPunct="1">
      <a:defRPr kumimoji="1" sz="2400" kern="1200">
        <a:solidFill>
          <a:schemeClr val="tx1"/>
        </a:solidFill>
        <a:latin typeface="Arial" charset="0"/>
        <a:ea typeface="+mn-ea"/>
        <a:cs typeface="Arial" charset="0"/>
      </a:defRPr>
    </a:lvl8pPr>
    <a:lvl9pPr marL="3657600" algn="l" defTabSz="914400" rtl="0" eaLnBrk="1" latinLnBrk="0" hangingPunct="1">
      <a:defRPr kumimoji="1" sz="24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32" userDrawn="1">
          <p15:clr>
            <a:srgbClr val="A4A3A4"/>
          </p15:clr>
        </p15:guide>
        <p15:guide id="2" pos="213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Роганова Екатерина Анатольевна" initials="РЕА" lastIdx="8"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99"/>
    <a:srgbClr val="006600"/>
    <a:srgbClr val="336600"/>
    <a:srgbClr val="C8102E"/>
    <a:srgbClr val="C60000"/>
    <a:srgbClr val="009900"/>
    <a:srgbClr val="FB294C"/>
    <a:srgbClr val="FA0000"/>
    <a:srgbClr val="FF0000"/>
    <a:srgbClr val="E5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8034E78-7F5D-4C2E-B375-FC64B27BC917}" styleName="Темный стиль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10" autoAdjust="0"/>
    <p:restoredTop sz="87031" autoAdjust="0"/>
  </p:normalViewPr>
  <p:slideViewPr>
    <p:cSldViewPr>
      <p:cViewPr varScale="1">
        <p:scale>
          <a:sx n="49" d="100"/>
          <a:sy n="49" d="100"/>
        </p:scale>
        <p:origin x="-1602" y="-96"/>
      </p:cViewPr>
      <p:guideLst>
        <p:guide orient="horz" pos="2160"/>
        <p:guide pos="2880"/>
      </p:guideLst>
    </p:cSldViewPr>
  </p:slideViewPr>
  <p:notesTextViewPr>
    <p:cViewPr>
      <p:scale>
        <a:sx n="3" d="2"/>
        <a:sy n="3" d="2"/>
      </p:scale>
      <p:origin x="0" y="0"/>
    </p:cViewPr>
  </p:notesTextViewPr>
  <p:notesViewPr>
    <p:cSldViewPr>
      <p:cViewPr varScale="1">
        <p:scale>
          <a:sx n="73" d="100"/>
          <a:sy n="73" d="100"/>
        </p:scale>
        <p:origin x="-2196" y="-108"/>
      </p:cViewPr>
      <p:guideLst>
        <p:guide orient="horz" pos="3132"/>
        <p:guide pos="213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2F60DE-6A17-474D-8591-DC2335A4BAD1}" type="doc">
      <dgm:prSet loTypeId="urn:microsoft.com/office/officeart/2005/8/layout/chevron2" loCatId="process" qsTypeId="urn:microsoft.com/office/officeart/2005/8/quickstyle/3d2" qsCatId="3D" csTypeId="urn:microsoft.com/office/officeart/2005/8/colors/accent3_3" csCatId="accent3" phldr="1"/>
      <dgm:spPr/>
      <dgm:t>
        <a:bodyPr/>
        <a:lstStyle/>
        <a:p>
          <a:endParaRPr lang="ru-RU"/>
        </a:p>
      </dgm:t>
    </dgm:pt>
    <dgm:pt modelId="{B56E902B-5E4C-4F62-B839-1475BDEC7489}">
      <dgm:prSet/>
      <dgm:spPr>
        <a:gradFill rotWithShape="0">
          <a:gsLst>
            <a:gs pos="0">
              <a:srgbClr val="FFFF00"/>
            </a:gs>
            <a:gs pos="76000">
              <a:srgbClr val="009900"/>
            </a:gs>
            <a:gs pos="100000">
              <a:srgbClr val="336600"/>
            </a:gs>
          </a:gsLst>
        </a:gradFill>
      </dgm:spPr>
      <dgm:t>
        <a:bodyPr/>
        <a:lstStyle/>
        <a:p>
          <a:pPr rtl="0"/>
          <a:endParaRPr lang="ru-RU" dirty="0">
            <a:latin typeface="PF DinDisplay Pro Medium" panose="02000506000000020004" pitchFamily="2" charset="0"/>
          </a:endParaRPr>
        </a:p>
      </dgm:t>
    </dgm:pt>
    <dgm:pt modelId="{7FC36133-2E79-4086-A58F-46996A829498}" type="parTrans" cxnId="{AE04E888-1653-4CD7-A8BD-EC361835F877}">
      <dgm:prSet/>
      <dgm:spPr/>
      <dgm:t>
        <a:bodyPr/>
        <a:lstStyle/>
        <a:p>
          <a:endParaRPr lang="ru-RU">
            <a:latin typeface="PF DinDisplay Pro Medium" panose="02000506000000020004" pitchFamily="2" charset="0"/>
          </a:endParaRPr>
        </a:p>
      </dgm:t>
    </dgm:pt>
    <dgm:pt modelId="{7399962F-31E8-4112-96D5-9D6953ACCB8F}" type="sibTrans" cxnId="{AE04E888-1653-4CD7-A8BD-EC361835F877}">
      <dgm:prSet/>
      <dgm:spPr/>
      <dgm:t>
        <a:bodyPr/>
        <a:lstStyle/>
        <a:p>
          <a:endParaRPr lang="ru-RU">
            <a:latin typeface="PF DinDisplay Pro Medium" panose="02000506000000020004" pitchFamily="2" charset="0"/>
          </a:endParaRPr>
        </a:p>
      </dgm:t>
    </dgm:pt>
    <dgm:pt modelId="{A4CC6F0E-891E-4B9C-BFFC-80D8436E84F8}">
      <dgm:prSet/>
      <dgm:spPr>
        <a:gradFill rotWithShape="0">
          <a:gsLst>
            <a:gs pos="0">
              <a:srgbClr val="FFFF00"/>
            </a:gs>
            <a:gs pos="74000">
              <a:srgbClr val="009900"/>
            </a:gs>
            <a:gs pos="100000">
              <a:srgbClr val="009900"/>
            </a:gs>
          </a:gsLst>
        </a:gradFill>
      </dgm:spPr>
      <dgm:t>
        <a:bodyPr/>
        <a:lstStyle/>
        <a:p>
          <a:pPr rtl="0"/>
          <a:endParaRPr lang="ru-RU" dirty="0">
            <a:latin typeface="PF DinDisplay Pro Medium" panose="02000506000000020004" pitchFamily="2" charset="0"/>
          </a:endParaRPr>
        </a:p>
      </dgm:t>
    </dgm:pt>
    <dgm:pt modelId="{6651CE0C-00CB-45CA-97A7-595CC21508E4}" type="parTrans" cxnId="{26A7991B-24E8-44DB-8B09-F0B336B11F02}">
      <dgm:prSet/>
      <dgm:spPr/>
      <dgm:t>
        <a:bodyPr/>
        <a:lstStyle/>
        <a:p>
          <a:endParaRPr lang="ru-RU">
            <a:latin typeface="PF DinDisplay Pro Medium" panose="02000506000000020004" pitchFamily="2" charset="0"/>
          </a:endParaRPr>
        </a:p>
      </dgm:t>
    </dgm:pt>
    <dgm:pt modelId="{C3F5D821-1051-4836-B01B-D351F7CCF4C8}" type="sibTrans" cxnId="{26A7991B-24E8-44DB-8B09-F0B336B11F02}">
      <dgm:prSet/>
      <dgm:spPr/>
      <dgm:t>
        <a:bodyPr/>
        <a:lstStyle/>
        <a:p>
          <a:endParaRPr lang="ru-RU">
            <a:latin typeface="PF DinDisplay Pro Medium" panose="02000506000000020004" pitchFamily="2" charset="0"/>
          </a:endParaRPr>
        </a:p>
      </dgm:t>
    </dgm:pt>
    <dgm:pt modelId="{1B1A3611-2247-47AB-97D5-0A8326A88D9A}">
      <dgm:prSet/>
      <dgm:spPr>
        <a:gradFill rotWithShape="0">
          <a:gsLst>
            <a:gs pos="0">
              <a:srgbClr val="FFFF00"/>
            </a:gs>
            <a:gs pos="80000">
              <a:srgbClr val="009900"/>
            </a:gs>
            <a:gs pos="100000">
              <a:srgbClr val="009900"/>
            </a:gs>
          </a:gsLst>
        </a:gradFill>
      </dgm:spPr>
      <dgm:t>
        <a:bodyPr/>
        <a:lstStyle/>
        <a:p>
          <a:pPr rtl="0"/>
          <a:endParaRPr lang="ru-RU" dirty="0">
            <a:latin typeface="PF DinDisplay Pro Medium" panose="02000506000000020004" pitchFamily="2" charset="0"/>
          </a:endParaRPr>
        </a:p>
      </dgm:t>
    </dgm:pt>
    <dgm:pt modelId="{567ACFF7-47D7-4EF4-87E6-830FAC65FB46}" type="parTrans" cxnId="{481090FB-71C3-4FB8-9152-579F895C2F24}">
      <dgm:prSet/>
      <dgm:spPr/>
      <dgm:t>
        <a:bodyPr/>
        <a:lstStyle/>
        <a:p>
          <a:endParaRPr lang="ru-RU">
            <a:latin typeface="PF DinDisplay Pro Medium" panose="02000506000000020004" pitchFamily="2" charset="0"/>
          </a:endParaRPr>
        </a:p>
      </dgm:t>
    </dgm:pt>
    <dgm:pt modelId="{7A88C500-4FEC-45F5-B1CE-6E95DC97CD6F}" type="sibTrans" cxnId="{481090FB-71C3-4FB8-9152-579F895C2F24}">
      <dgm:prSet/>
      <dgm:spPr/>
      <dgm:t>
        <a:bodyPr/>
        <a:lstStyle/>
        <a:p>
          <a:endParaRPr lang="ru-RU">
            <a:latin typeface="PF DinDisplay Pro Medium" panose="02000506000000020004" pitchFamily="2" charset="0"/>
          </a:endParaRPr>
        </a:p>
      </dgm:t>
    </dgm:pt>
    <dgm:pt modelId="{00C4616C-000B-4C2F-A181-CF95B20A25A6}">
      <dgm:prSet/>
      <dgm:spPr>
        <a:gradFill rotWithShape="0">
          <a:gsLst>
            <a:gs pos="0">
              <a:srgbClr val="FFFF00"/>
            </a:gs>
            <a:gs pos="80000">
              <a:srgbClr val="009900"/>
            </a:gs>
            <a:gs pos="100000">
              <a:srgbClr val="336600"/>
            </a:gs>
          </a:gsLst>
        </a:gradFill>
      </dgm:spPr>
      <dgm:t>
        <a:bodyPr/>
        <a:lstStyle/>
        <a:p>
          <a:pPr rtl="0"/>
          <a:endParaRPr lang="ru-RU" dirty="0">
            <a:latin typeface="PF DinDisplay Pro Medium" panose="02000506000000020004" pitchFamily="2" charset="0"/>
          </a:endParaRPr>
        </a:p>
      </dgm:t>
    </dgm:pt>
    <dgm:pt modelId="{5CF4CA01-4A4C-487B-8C46-96B1F9AB1995}" type="parTrans" cxnId="{D50C12EA-EEC6-49D8-9DE2-151132E146A3}">
      <dgm:prSet/>
      <dgm:spPr/>
      <dgm:t>
        <a:bodyPr/>
        <a:lstStyle/>
        <a:p>
          <a:endParaRPr lang="ru-RU">
            <a:latin typeface="PF DinDisplay Pro Medium" panose="02000506000000020004" pitchFamily="2" charset="0"/>
          </a:endParaRPr>
        </a:p>
      </dgm:t>
    </dgm:pt>
    <dgm:pt modelId="{5C04F2E7-5067-40A6-AA04-EC7D80CE158E}" type="sibTrans" cxnId="{D50C12EA-EEC6-49D8-9DE2-151132E146A3}">
      <dgm:prSet/>
      <dgm:spPr/>
      <dgm:t>
        <a:bodyPr/>
        <a:lstStyle/>
        <a:p>
          <a:endParaRPr lang="ru-RU">
            <a:latin typeface="PF DinDisplay Pro Medium" panose="02000506000000020004" pitchFamily="2" charset="0"/>
          </a:endParaRPr>
        </a:p>
      </dgm:t>
    </dgm:pt>
    <dgm:pt modelId="{3F1D90AA-BF4C-447D-93A9-8D31EE316E06}">
      <dgm:prSet/>
      <dgm:spPr>
        <a:gradFill rotWithShape="0">
          <a:gsLst>
            <a:gs pos="0">
              <a:srgbClr val="FFFF00"/>
            </a:gs>
            <a:gs pos="80000">
              <a:srgbClr val="009900"/>
            </a:gs>
            <a:gs pos="100000">
              <a:srgbClr val="009900"/>
            </a:gs>
          </a:gsLst>
        </a:gradFill>
      </dgm:spPr>
      <dgm:t>
        <a:bodyPr/>
        <a:lstStyle/>
        <a:p>
          <a:pPr rtl="0"/>
          <a:endParaRPr lang="ru-RU" dirty="0">
            <a:latin typeface="PF DinDisplay Pro Medium" panose="02000506000000020004" pitchFamily="2" charset="0"/>
          </a:endParaRPr>
        </a:p>
      </dgm:t>
    </dgm:pt>
    <dgm:pt modelId="{D4235DC1-BCB3-4A04-A63F-24B87F1487FB}" type="parTrans" cxnId="{09881940-ACA8-49A6-9354-015BD73F2E1A}">
      <dgm:prSet/>
      <dgm:spPr/>
      <dgm:t>
        <a:bodyPr/>
        <a:lstStyle/>
        <a:p>
          <a:endParaRPr lang="ru-RU">
            <a:latin typeface="PF DinDisplay Pro Medium" panose="02000506000000020004" pitchFamily="2" charset="0"/>
          </a:endParaRPr>
        </a:p>
      </dgm:t>
    </dgm:pt>
    <dgm:pt modelId="{5351F440-14FD-4FCD-BAF5-0595E29BE9B6}" type="sibTrans" cxnId="{09881940-ACA8-49A6-9354-015BD73F2E1A}">
      <dgm:prSet/>
      <dgm:spPr/>
      <dgm:t>
        <a:bodyPr/>
        <a:lstStyle/>
        <a:p>
          <a:endParaRPr lang="ru-RU">
            <a:latin typeface="PF DinDisplay Pro Medium" panose="02000506000000020004" pitchFamily="2" charset="0"/>
          </a:endParaRPr>
        </a:p>
      </dgm:t>
    </dgm:pt>
    <dgm:pt modelId="{FE7C3D0E-30DC-4F89-8205-29090E0CA6A4}">
      <dgm:prSet/>
      <dgm:spPr>
        <a:gradFill rotWithShape="0">
          <a:gsLst>
            <a:gs pos="0">
              <a:srgbClr val="FFFF00"/>
            </a:gs>
            <a:gs pos="80000">
              <a:srgbClr val="009900"/>
            </a:gs>
            <a:gs pos="100000">
              <a:srgbClr val="009900"/>
            </a:gs>
          </a:gsLst>
        </a:gradFill>
      </dgm:spPr>
      <dgm:t>
        <a:bodyPr/>
        <a:lstStyle/>
        <a:p>
          <a:pPr rtl="0"/>
          <a:endParaRPr lang="ru-RU" dirty="0">
            <a:latin typeface="PF DinDisplay Pro Medium" panose="02000506000000020004" pitchFamily="2" charset="0"/>
          </a:endParaRPr>
        </a:p>
      </dgm:t>
    </dgm:pt>
    <dgm:pt modelId="{0CF595CC-A5BE-4F9D-BC27-1D96CBAA69C9}" type="parTrans" cxnId="{27499371-4FF5-4B8C-82B3-BC87519F8092}">
      <dgm:prSet/>
      <dgm:spPr/>
      <dgm:t>
        <a:bodyPr/>
        <a:lstStyle/>
        <a:p>
          <a:endParaRPr lang="ru-RU">
            <a:latin typeface="PF DinDisplay Pro Medium" panose="02000506000000020004" pitchFamily="2" charset="0"/>
          </a:endParaRPr>
        </a:p>
      </dgm:t>
    </dgm:pt>
    <dgm:pt modelId="{F305BE60-691B-4E29-B3D4-BBA7C80AD71E}" type="sibTrans" cxnId="{27499371-4FF5-4B8C-82B3-BC87519F8092}">
      <dgm:prSet/>
      <dgm:spPr/>
      <dgm:t>
        <a:bodyPr/>
        <a:lstStyle/>
        <a:p>
          <a:endParaRPr lang="ru-RU">
            <a:latin typeface="PF DinDisplay Pro Medium" panose="02000506000000020004" pitchFamily="2" charset="0"/>
          </a:endParaRPr>
        </a:p>
      </dgm:t>
    </dgm:pt>
    <dgm:pt modelId="{ADBA82B9-F0E0-4DB9-A0A9-94063C5995FF}">
      <dgm:prSet/>
      <dgm:spPr/>
      <dgm:t>
        <a:bodyPr/>
        <a:lstStyle/>
        <a:p>
          <a:pPr rtl="0"/>
          <a:r>
            <a:rPr lang="ru-RU" b="1" i="0" dirty="0" smtClean="0">
              <a:latin typeface="Tahoma" panose="020B0604030504040204" pitchFamily="34" charset="0"/>
              <a:ea typeface="Tahoma" panose="020B0604030504040204" pitchFamily="34" charset="0"/>
              <a:cs typeface="Tahoma" panose="020B0604030504040204" pitchFamily="34" charset="0"/>
            </a:rPr>
            <a:t>открытое и добровольное взаимодействие налогоплательщиков между собой</a:t>
          </a:r>
          <a:endParaRPr lang="ru-RU" dirty="0">
            <a:latin typeface="Tahoma" panose="020B0604030504040204" pitchFamily="34" charset="0"/>
            <a:ea typeface="Tahoma" panose="020B0604030504040204" pitchFamily="34" charset="0"/>
            <a:cs typeface="Tahoma" panose="020B0604030504040204" pitchFamily="34" charset="0"/>
          </a:endParaRPr>
        </a:p>
      </dgm:t>
    </dgm:pt>
    <dgm:pt modelId="{6AED8677-EED2-43CB-BE61-D0BD57DB9895}" type="parTrans" cxnId="{F75BF307-ECDA-4BDE-9702-936696DE01C9}">
      <dgm:prSet/>
      <dgm:spPr/>
      <dgm:t>
        <a:bodyPr/>
        <a:lstStyle/>
        <a:p>
          <a:endParaRPr lang="ru-RU">
            <a:latin typeface="PF DinDisplay Pro Medium" panose="02000506000000020004" pitchFamily="2" charset="0"/>
          </a:endParaRPr>
        </a:p>
      </dgm:t>
    </dgm:pt>
    <dgm:pt modelId="{DA8A21A0-F2D5-4D07-88D5-9988F85D77C0}" type="sibTrans" cxnId="{F75BF307-ECDA-4BDE-9702-936696DE01C9}">
      <dgm:prSet/>
      <dgm:spPr/>
      <dgm:t>
        <a:bodyPr/>
        <a:lstStyle/>
        <a:p>
          <a:endParaRPr lang="ru-RU">
            <a:latin typeface="PF DinDisplay Pro Medium" panose="02000506000000020004" pitchFamily="2" charset="0"/>
          </a:endParaRPr>
        </a:p>
      </dgm:t>
    </dgm:pt>
    <dgm:pt modelId="{1A2F5A72-36AE-4996-BD82-40FDC2372BE5}">
      <dgm:prSet/>
      <dgm:spPr/>
      <dgm:t>
        <a:bodyPr/>
        <a:lstStyle/>
        <a:p>
          <a:pPr rtl="0"/>
          <a:r>
            <a:rPr lang="ru-RU" b="1" i="0" dirty="0" smtClean="0">
              <a:latin typeface="Tahoma" panose="020B0604030504040204" pitchFamily="34" charset="0"/>
              <a:ea typeface="Tahoma" panose="020B0604030504040204" pitchFamily="34" charset="0"/>
              <a:cs typeface="Tahoma" panose="020B0604030504040204" pitchFamily="34" charset="0"/>
            </a:rPr>
            <a:t>не нарушение деловой репутации </a:t>
          </a:r>
          <a:endParaRPr lang="ru-RU" dirty="0">
            <a:latin typeface="Tahoma" panose="020B0604030504040204" pitchFamily="34" charset="0"/>
            <a:ea typeface="Tahoma" panose="020B0604030504040204" pitchFamily="34" charset="0"/>
            <a:cs typeface="Tahoma" panose="020B0604030504040204" pitchFamily="34" charset="0"/>
          </a:endParaRPr>
        </a:p>
      </dgm:t>
    </dgm:pt>
    <dgm:pt modelId="{90C18008-C76F-4E46-BEEC-2CDA21B5C284}" type="parTrans" cxnId="{65571458-89E5-445C-8FFA-C2E2F3BC13AB}">
      <dgm:prSet/>
      <dgm:spPr/>
      <dgm:t>
        <a:bodyPr/>
        <a:lstStyle/>
        <a:p>
          <a:endParaRPr lang="ru-RU">
            <a:latin typeface="PF DinDisplay Pro Medium" panose="02000506000000020004" pitchFamily="2" charset="0"/>
          </a:endParaRPr>
        </a:p>
      </dgm:t>
    </dgm:pt>
    <dgm:pt modelId="{CF31A23E-B0F4-41F1-9226-1A33EF5A7FE9}" type="sibTrans" cxnId="{65571458-89E5-445C-8FFA-C2E2F3BC13AB}">
      <dgm:prSet/>
      <dgm:spPr/>
      <dgm:t>
        <a:bodyPr/>
        <a:lstStyle/>
        <a:p>
          <a:endParaRPr lang="ru-RU">
            <a:latin typeface="PF DinDisplay Pro Medium" panose="02000506000000020004" pitchFamily="2" charset="0"/>
          </a:endParaRPr>
        </a:p>
      </dgm:t>
    </dgm:pt>
    <dgm:pt modelId="{DA8D9AA3-E8E3-4B60-88E0-9EA605E1FE6C}">
      <dgm:prSet custT="1"/>
      <dgm:spPr/>
      <dgm:t>
        <a:bodyPr/>
        <a:lstStyle/>
        <a:p>
          <a:pPr rtl="0"/>
          <a:r>
            <a:rPr lang="ru-RU" sz="1900" b="1" i="0" dirty="0" smtClean="0">
              <a:latin typeface="Tahoma" panose="020B0604030504040204" pitchFamily="34" charset="0"/>
              <a:ea typeface="Tahoma" panose="020B0604030504040204" pitchFamily="34" charset="0"/>
              <a:cs typeface="Tahoma" panose="020B0604030504040204" pitchFamily="34" charset="0"/>
            </a:rPr>
            <a:t>не ограничение конкуренции </a:t>
          </a:r>
          <a:endParaRPr lang="ru-RU" sz="1900" dirty="0">
            <a:latin typeface="Tahoma" panose="020B0604030504040204" pitchFamily="34" charset="0"/>
            <a:ea typeface="Tahoma" panose="020B0604030504040204" pitchFamily="34" charset="0"/>
            <a:cs typeface="Tahoma" panose="020B0604030504040204" pitchFamily="34" charset="0"/>
          </a:endParaRPr>
        </a:p>
      </dgm:t>
    </dgm:pt>
    <dgm:pt modelId="{812FD4D6-D14C-4D8F-9DDF-71B66A72EB99}" type="parTrans" cxnId="{1AD8B3C7-5072-45BD-84EE-D6D86885D10C}">
      <dgm:prSet/>
      <dgm:spPr/>
      <dgm:t>
        <a:bodyPr/>
        <a:lstStyle/>
        <a:p>
          <a:endParaRPr lang="ru-RU">
            <a:latin typeface="PF DinDisplay Pro Medium" panose="02000506000000020004" pitchFamily="2" charset="0"/>
          </a:endParaRPr>
        </a:p>
      </dgm:t>
    </dgm:pt>
    <dgm:pt modelId="{39216B3D-75E1-4F79-8CA9-00241881730E}" type="sibTrans" cxnId="{1AD8B3C7-5072-45BD-84EE-D6D86885D10C}">
      <dgm:prSet/>
      <dgm:spPr/>
      <dgm:t>
        <a:bodyPr/>
        <a:lstStyle/>
        <a:p>
          <a:endParaRPr lang="ru-RU">
            <a:latin typeface="PF DinDisplay Pro Medium" panose="02000506000000020004" pitchFamily="2" charset="0"/>
          </a:endParaRPr>
        </a:p>
      </dgm:t>
    </dgm:pt>
    <dgm:pt modelId="{6C3D711A-17A1-4686-9644-11A75C928C98}">
      <dgm:prSet/>
      <dgm:spPr/>
      <dgm:t>
        <a:bodyPr/>
        <a:lstStyle/>
        <a:p>
          <a:pPr rtl="0"/>
          <a:r>
            <a:rPr lang="ru-RU" b="1" i="0" dirty="0" smtClean="0">
              <a:latin typeface="Tahoma" panose="020B0604030504040204" pitchFamily="34" charset="0"/>
              <a:ea typeface="Tahoma" panose="020B0604030504040204" pitchFamily="34" charset="0"/>
              <a:cs typeface="Tahoma" panose="020B0604030504040204" pitchFamily="34" charset="0"/>
            </a:rPr>
            <a:t>соблюдение охраняемой законом тайны:</a:t>
          </a:r>
          <a:endParaRPr lang="ru-RU" dirty="0">
            <a:latin typeface="Tahoma" panose="020B0604030504040204" pitchFamily="34" charset="0"/>
            <a:ea typeface="Tahoma" panose="020B0604030504040204" pitchFamily="34" charset="0"/>
            <a:cs typeface="Tahoma" panose="020B0604030504040204" pitchFamily="34" charset="0"/>
          </a:endParaRPr>
        </a:p>
      </dgm:t>
    </dgm:pt>
    <dgm:pt modelId="{32FB08EE-4B8A-4A0D-A0F8-0C4EA3BC1F28}" type="parTrans" cxnId="{801B8F47-A915-4A32-9642-3CBC188FBE34}">
      <dgm:prSet/>
      <dgm:spPr/>
      <dgm:t>
        <a:bodyPr/>
        <a:lstStyle/>
        <a:p>
          <a:endParaRPr lang="ru-RU">
            <a:latin typeface="PF DinDisplay Pro Medium" panose="02000506000000020004" pitchFamily="2" charset="0"/>
          </a:endParaRPr>
        </a:p>
      </dgm:t>
    </dgm:pt>
    <dgm:pt modelId="{DB6796D6-D0C7-4061-A859-6D99110B9BD0}" type="sibTrans" cxnId="{801B8F47-A915-4A32-9642-3CBC188FBE34}">
      <dgm:prSet/>
      <dgm:spPr/>
      <dgm:t>
        <a:bodyPr/>
        <a:lstStyle/>
        <a:p>
          <a:endParaRPr lang="ru-RU">
            <a:latin typeface="PF DinDisplay Pro Medium" panose="02000506000000020004" pitchFamily="2" charset="0"/>
          </a:endParaRPr>
        </a:p>
      </dgm:t>
    </dgm:pt>
    <dgm:pt modelId="{703E6EAB-CE58-452A-B9D7-44DB0B3C5BB9}">
      <dgm:prSet/>
      <dgm:spPr/>
      <dgm:t>
        <a:bodyPr/>
        <a:lstStyle/>
        <a:p>
          <a:r>
            <a:rPr lang="ru-RU" b="1" dirty="0" smtClean="0">
              <a:latin typeface="Tahoma" panose="020B0604030504040204" pitchFamily="34" charset="0"/>
              <a:ea typeface="Tahoma" panose="020B0604030504040204" pitchFamily="34" charset="0"/>
              <a:cs typeface="Tahoma" panose="020B0604030504040204" pitchFamily="34" charset="0"/>
            </a:rPr>
            <a:t>принцип недискриминационного доступа</a:t>
          </a:r>
          <a:endParaRPr lang="ru-RU" b="1" dirty="0">
            <a:latin typeface="Tahoma" panose="020B0604030504040204" pitchFamily="34" charset="0"/>
            <a:ea typeface="Tahoma" panose="020B0604030504040204" pitchFamily="34" charset="0"/>
            <a:cs typeface="Tahoma" panose="020B0604030504040204" pitchFamily="34" charset="0"/>
          </a:endParaRPr>
        </a:p>
      </dgm:t>
    </dgm:pt>
    <dgm:pt modelId="{0CB893E9-DAFC-4F89-A2C6-5022186B37AC}" type="parTrans" cxnId="{B79D5A6A-B108-4A88-A905-DB8FB31EFEAB}">
      <dgm:prSet/>
      <dgm:spPr/>
      <dgm:t>
        <a:bodyPr/>
        <a:lstStyle/>
        <a:p>
          <a:endParaRPr lang="ru-RU">
            <a:latin typeface="PF DinDisplay Pro Medium" panose="02000506000000020004" pitchFamily="2" charset="0"/>
          </a:endParaRPr>
        </a:p>
      </dgm:t>
    </dgm:pt>
    <dgm:pt modelId="{69BE0D2E-0832-43A6-A12B-16592A630327}" type="sibTrans" cxnId="{B79D5A6A-B108-4A88-A905-DB8FB31EFEAB}">
      <dgm:prSet/>
      <dgm:spPr/>
      <dgm:t>
        <a:bodyPr/>
        <a:lstStyle/>
        <a:p>
          <a:endParaRPr lang="ru-RU">
            <a:latin typeface="PF DinDisplay Pro Medium" panose="02000506000000020004" pitchFamily="2" charset="0"/>
          </a:endParaRPr>
        </a:p>
      </dgm:t>
    </dgm:pt>
    <dgm:pt modelId="{EEBA4479-F3DF-4BDC-8474-21FBA4723185}">
      <dgm:prSet/>
      <dgm:spPr/>
      <dgm:t>
        <a:bodyPr/>
        <a:lstStyle/>
        <a:p>
          <a:pPr rtl="0"/>
          <a:r>
            <a:rPr lang="ru-RU" b="1" i="0" dirty="0" smtClean="0">
              <a:latin typeface="Tahoma" panose="020B0604030504040204" pitchFamily="34" charset="0"/>
              <a:ea typeface="Tahoma" panose="020B0604030504040204" pitchFamily="34" charset="0"/>
              <a:cs typeface="Tahoma" panose="020B0604030504040204" pitchFamily="34" charset="0"/>
            </a:rPr>
            <a:t>Презумпция добросовестности налогоплательщика</a:t>
          </a:r>
          <a:endParaRPr lang="ru-RU" dirty="0">
            <a:latin typeface="Tahoma" panose="020B0604030504040204" pitchFamily="34" charset="0"/>
            <a:ea typeface="Tahoma" panose="020B0604030504040204" pitchFamily="34" charset="0"/>
            <a:cs typeface="Tahoma" panose="020B0604030504040204" pitchFamily="34" charset="0"/>
          </a:endParaRPr>
        </a:p>
      </dgm:t>
    </dgm:pt>
    <dgm:pt modelId="{9A986816-9643-4050-A375-3F9C8D8A409A}" type="sibTrans" cxnId="{EA7FFF9D-08C2-4A16-BD57-F4EB31C4F3C3}">
      <dgm:prSet/>
      <dgm:spPr/>
      <dgm:t>
        <a:bodyPr/>
        <a:lstStyle/>
        <a:p>
          <a:endParaRPr lang="ru-RU">
            <a:latin typeface="PF DinDisplay Pro Medium" panose="02000506000000020004" pitchFamily="2" charset="0"/>
          </a:endParaRPr>
        </a:p>
      </dgm:t>
    </dgm:pt>
    <dgm:pt modelId="{DDBE7453-8630-440D-A28A-42E80843A724}" type="parTrans" cxnId="{EA7FFF9D-08C2-4A16-BD57-F4EB31C4F3C3}">
      <dgm:prSet/>
      <dgm:spPr/>
      <dgm:t>
        <a:bodyPr/>
        <a:lstStyle/>
        <a:p>
          <a:endParaRPr lang="ru-RU">
            <a:latin typeface="PF DinDisplay Pro Medium" panose="02000506000000020004" pitchFamily="2" charset="0"/>
          </a:endParaRPr>
        </a:p>
      </dgm:t>
    </dgm:pt>
    <dgm:pt modelId="{CC25CB1B-521A-47F7-88B1-3DA48476BC6D}" type="pres">
      <dgm:prSet presAssocID="{DF2F60DE-6A17-474D-8591-DC2335A4BAD1}" presName="linearFlow" presStyleCnt="0">
        <dgm:presLayoutVars>
          <dgm:dir/>
          <dgm:animLvl val="lvl"/>
          <dgm:resizeHandles val="exact"/>
        </dgm:presLayoutVars>
      </dgm:prSet>
      <dgm:spPr/>
      <dgm:t>
        <a:bodyPr/>
        <a:lstStyle/>
        <a:p>
          <a:endParaRPr lang="ru-RU"/>
        </a:p>
      </dgm:t>
    </dgm:pt>
    <dgm:pt modelId="{8C253A90-B531-456A-82E4-F98DF2F55CD0}" type="pres">
      <dgm:prSet presAssocID="{B56E902B-5E4C-4F62-B839-1475BDEC7489}" presName="composite" presStyleCnt="0"/>
      <dgm:spPr/>
    </dgm:pt>
    <dgm:pt modelId="{DFDD3B3C-A9A6-4EE7-A978-7595DD3C2E89}" type="pres">
      <dgm:prSet presAssocID="{B56E902B-5E4C-4F62-B839-1475BDEC7489}" presName="parentText" presStyleLbl="alignNode1" presStyleIdx="0" presStyleCnt="6">
        <dgm:presLayoutVars>
          <dgm:chMax val="1"/>
          <dgm:bulletEnabled val="1"/>
        </dgm:presLayoutVars>
      </dgm:prSet>
      <dgm:spPr/>
      <dgm:t>
        <a:bodyPr/>
        <a:lstStyle/>
        <a:p>
          <a:endParaRPr lang="ru-RU"/>
        </a:p>
      </dgm:t>
    </dgm:pt>
    <dgm:pt modelId="{82CBC48C-FA45-4E60-929F-54B1CB29CC5F}" type="pres">
      <dgm:prSet presAssocID="{B56E902B-5E4C-4F62-B839-1475BDEC7489}" presName="descendantText" presStyleLbl="alignAcc1" presStyleIdx="0" presStyleCnt="6" custLinFactNeighborX="0" custLinFactNeighborY="0">
        <dgm:presLayoutVars>
          <dgm:bulletEnabled val="1"/>
        </dgm:presLayoutVars>
      </dgm:prSet>
      <dgm:spPr/>
      <dgm:t>
        <a:bodyPr/>
        <a:lstStyle/>
        <a:p>
          <a:endParaRPr lang="ru-RU"/>
        </a:p>
      </dgm:t>
    </dgm:pt>
    <dgm:pt modelId="{BB0D6B45-EF50-419E-9B8E-FB644DA96C86}" type="pres">
      <dgm:prSet presAssocID="{7399962F-31E8-4112-96D5-9D6953ACCB8F}" presName="sp" presStyleCnt="0"/>
      <dgm:spPr/>
    </dgm:pt>
    <dgm:pt modelId="{15BA1FCB-C249-4321-8CAC-5C562774DF41}" type="pres">
      <dgm:prSet presAssocID="{A4CC6F0E-891E-4B9C-BFFC-80D8436E84F8}" presName="composite" presStyleCnt="0"/>
      <dgm:spPr/>
    </dgm:pt>
    <dgm:pt modelId="{1EE24188-C4CE-4B6D-AE38-3CE5DAD6D194}" type="pres">
      <dgm:prSet presAssocID="{A4CC6F0E-891E-4B9C-BFFC-80D8436E84F8}" presName="parentText" presStyleLbl="alignNode1" presStyleIdx="1" presStyleCnt="6">
        <dgm:presLayoutVars>
          <dgm:chMax val="1"/>
          <dgm:bulletEnabled val="1"/>
        </dgm:presLayoutVars>
      </dgm:prSet>
      <dgm:spPr/>
      <dgm:t>
        <a:bodyPr/>
        <a:lstStyle/>
        <a:p>
          <a:endParaRPr lang="ru-RU"/>
        </a:p>
      </dgm:t>
    </dgm:pt>
    <dgm:pt modelId="{BEE3F595-7D83-4D96-81EC-D7287D31081D}" type="pres">
      <dgm:prSet presAssocID="{A4CC6F0E-891E-4B9C-BFFC-80D8436E84F8}" presName="descendantText" presStyleLbl="alignAcc1" presStyleIdx="1" presStyleCnt="6">
        <dgm:presLayoutVars>
          <dgm:bulletEnabled val="1"/>
        </dgm:presLayoutVars>
      </dgm:prSet>
      <dgm:spPr/>
      <dgm:t>
        <a:bodyPr/>
        <a:lstStyle/>
        <a:p>
          <a:endParaRPr lang="ru-RU"/>
        </a:p>
      </dgm:t>
    </dgm:pt>
    <dgm:pt modelId="{4BDC385F-81CE-4A9C-8123-14920E204E6A}" type="pres">
      <dgm:prSet presAssocID="{C3F5D821-1051-4836-B01B-D351F7CCF4C8}" presName="sp" presStyleCnt="0"/>
      <dgm:spPr/>
    </dgm:pt>
    <dgm:pt modelId="{7DCE8128-088C-4214-B7A7-837F41464B37}" type="pres">
      <dgm:prSet presAssocID="{1B1A3611-2247-47AB-97D5-0A8326A88D9A}" presName="composite" presStyleCnt="0"/>
      <dgm:spPr/>
    </dgm:pt>
    <dgm:pt modelId="{D1DB2965-4F73-419B-9DA8-F6E7079787EE}" type="pres">
      <dgm:prSet presAssocID="{1B1A3611-2247-47AB-97D5-0A8326A88D9A}" presName="parentText" presStyleLbl="alignNode1" presStyleIdx="2" presStyleCnt="6">
        <dgm:presLayoutVars>
          <dgm:chMax val="1"/>
          <dgm:bulletEnabled val="1"/>
        </dgm:presLayoutVars>
      </dgm:prSet>
      <dgm:spPr/>
      <dgm:t>
        <a:bodyPr/>
        <a:lstStyle/>
        <a:p>
          <a:endParaRPr lang="ru-RU"/>
        </a:p>
      </dgm:t>
    </dgm:pt>
    <dgm:pt modelId="{4EDFDB1D-1185-44C6-ACE3-6241D4648841}" type="pres">
      <dgm:prSet presAssocID="{1B1A3611-2247-47AB-97D5-0A8326A88D9A}" presName="descendantText" presStyleLbl="alignAcc1" presStyleIdx="2" presStyleCnt="6" custLinFactNeighborX="146" custLinFactNeighborY="-6276">
        <dgm:presLayoutVars>
          <dgm:bulletEnabled val="1"/>
        </dgm:presLayoutVars>
      </dgm:prSet>
      <dgm:spPr/>
      <dgm:t>
        <a:bodyPr/>
        <a:lstStyle/>
        <a:p>
          <a:endParaRPr lang="ru-RU"/>
        </a:p>
      </dgm:t>
    </dgm:pt>
    <dgm:pt modelId="{5B961E61-2158-4756-B739-2E99099B6BF1}" type="pres">
      <dgm:prSet presAssocID="{7A88C500-4FEC-45F5-B1CE-6E95DC97CD6F}" presName="sp" presStyleCnt="0"/>
      <dgm:spPr/>
    </dgm:pt>
    <dgm:pt modelId="{4A7F522B-E66F-4079-8DCE-EFEF863C157C}" type="pres">
      <dgm:prSet presAssocID="{00C4616C-000B-4C2F-A181-CF95B20A25A6}" presName="composite" presStyleCnt="0"/>
      <dgm:spPr/>
    </dgm:pt>
    <dgm:pt modelId="{F12ECEE8-AC46-4B63-8CC9-A86FBE2F8DDE}" type="pres">
      <dgm:prSet presAssocID="{00C4616C-000B-4C2F-A181-CF95B20A25A6}" presName="parentText" presStyleLbl="alignNode1" presStyleIdx="3" presStyleCnt="6">
        <dgm:presLayoutVars>
          <dgm:chMax val="1"/>
          <dgm:bulletEnabled val="1"/>
        </dgm:presLayoutVars>
      </dgm:prSet>
      <dgm:spPr/>
      <dgm:t>
        <a:bodyPr/>
        <a:lstStyle/>
        <a:p>
          <a:endParaRPr lang="ru-RU"/>
        </a:p>
      </dgm:t>
    </dgm:pt>
    <dgm:pt modelId="{610DFF24-16C6-4644-B6BD-6306A01D8868}" type="pres">
      <dgm:prSet presAssocID="{00C4616C-000B-4C2F-A181-CF95B20A25A6}" presName="descendantText" presStyleLbl="alignAcc1" presStyleIdx="3" presStyleCnt="6" custLinFactNeighborX="8" custLinFactNeighborY="-68">
        <dgm:presLayoutVars>
          <dgm:bulletEnabled val="1"/>
        </dgm:presLayoutVars>
      </dgm:prSet>
      <dgm:spPr/>
      <dgm:t>
        <a:bodyPr/>
        <a:lstStyle/>
        <a:p>
          <a:endParaRPr lang="ru-RU"/>
        </a:p>
      </dgm:t>
    </dgm:pt>
    <dgm:pt modelId="{868E6E0B-BF66-44F3-B837-EB4C7DB428E8}" type="pres">
      <dgm:prSet presAssocID="{5C04F2E7-5067-40A6-AA04-EC7D80CE158E}" presName="sp" presStyleCnt="0"/>
      <dgm:spPr/>
    </dgm:pt>
    <dgm:pt modelId="{A78DB2AC-D04A-451F-8C6F-C728674532EE}" type="pres">
      <dgm:prSet presAssocID="{3F1D90AA-BF4C-447D-93A9-8D31EE316E06}" presName="composite" presStyleCnt="0"/>
      <dgm:spPr/>
    </dgm:pt>
    <dgm:pt modelId="{ACDE5DCD-57C7-47F2-9461-76F21B7E23E0}" type="pres">
      <dgm:prSet presAssocID="{3F1D90AA-BF4C-447D-93A9-8D31EE316E06}" presName="parentText" presStyleLbl="alignNode1" presStyleIdx="4" presStyleCnt="6">
        <dgm:presLayoutVars>
          <dgm:chMax val="1"/>
          <dgm:bulletEnabled val="1"/>
        </dgm:presLayoutVars>
      </dgm:prSet>
      <dgm:spPr/>
      <dgm:t>
        <a:bodyPr/>
        <a:lstStyle/>
        <a:p>
          <a:endParaRPr lang="ru-RU"/>
        </a:p>
      </dgm:t>
    </dgm:pt>
    <dgm:pt modelId="{495B2524-CA01-4FD3-8011-EE7D37AF0E2D}" type="pres">
      <dgm:prSet presAssocID="{3F1D90AA-BF4C-447D-93A9-8D31EE316E06}" presName="descendantText" presStyleLbl="alignAcc1" presStyleIdx="4" presStyleCnt="6">
        <dgm:presLayoutVars>
          <dgm:bulletEnabled val="1"/>
        </dgm:presLayoutVars>
      </dgm:prSet>
      <dgm:spPr/>
      <dgm:t>
        <a:bodyPr/>
        <a:lstStyle/>
        <a:p>
          <a:endParaRPr lang="ru-RU"/>
        </a:p>
      </dgm:t>
    </dgm:pt>
    <dgm:pt modelId="{1C99A626-7358-40F3-95EC-2E0EE54B2449}" type="pres">
      <dgm:prSet presAssocID="{5351F440-14FD-4FCD-BAF5-0595E29BE9B6}" presName="sp" presStyleCnt="0"/>
      <dgm:spPr/>
    </dgm:pt>
    <dgm:pt modelId="{740C1970-CF09-46F6-85AF-E407696A120F}" type="pres">
      <dgm:prSet presAssocID="{FE7C3D0E-30DC-4F89-8205-29090E0CA6A4}" presName="composite" presStyleCnt="0"/>
      <dgm:spPr/>
    </dgm:pt>
    <dgm:pt modelId="{42FBCC00-193D-4787-9E4B-04FA5E52C4C6}" type="pres">
      <dgm:prSet presAssocID="{FE7C3D0E-30DC-4F89-8205-29090E0CA6A4}" presName="parentText" presStyleLbl="alignNode1" presStyleIdx="5" presStyleCnt="6">
        <dgm:presLayoutVars>
          <dgm:chMax val="1"/>
          <dgm:bulletEnabled val="1"/>
        </dgm:presLayoutVars>
      </dgm:prSet>
      <dgm:spPr/>
      <dgm:t>
        <a:bodyPr/>
        <a:lstStyle/>
        <a:p>
          <a:endParaRPr lang="ru-RU"/>
        </a:p>
      </dgm:t>
    </dgm:pt>
    <dgm:pt modelId="{13E46F2B-C8F1-4413-B614-0D9187C05006}" type="pres">
      <dgm:prSet presAssocID="{FE7C3D0E-30DC-4F89-8205-29090E0CA6A4}" presName="descendantText" presStyleLbl="alignAcc1" presStyleIdx="5" presStyleCnt="6" custLinFactNeighborX="8" custLinFactNeighborY="2006">
        <dgm:presLayoutVars>
          <dgm:bulletEnabled val="1"/>
        </dgm:presLayoutVars>
      </dgm:prSet>
      <dgm:spPr/>
      <dgm:t>
        <a:bodyPr/>
        <a:lstStyle/>
        <a:p>
          <a:endParaRPr lang="ru-RU"/>
        </a:p>
      </dgm:t>
    </dgm:pt>
  </dgm:ptLst>
  <dgm:cxnLst>
    <dgm:cxn modelId="{61682B2F-F76E-467E-B2DC-268DA46738CF}" type="presOf" srcId="{1A2F5A72-36AE-4996-BD82-40FDC2372BE5}" destId="{4EDFDB1D-1185-44C6-ACE3-6241D4648841}" srcOrd="0" destOrd="0" presId="urn:microsoft.com/office/officeart/2005/8/layout/chevron2"/>
    <dgm:cxn modelId="{65571458-89E5-445C-8FFA-C2E2F3BC13AB}" srcId="{1B1A3611-2247-47AB-97D5-0A8326A88D9A}" destId="{1A2F5A72-36AE-4996-BD82-40FDC2372BE5}" srcOrd="0" destOrd="0" parTransId="{90C18008-C76F-4E46-BEEC-2CDA21B5C284}" sibTransId="{CF31A23E-B0F4-41F1-9226-1A33EF5A7FE9}"/>
    <dgm:cxn modelId="{26A7991B-24E8-44DB-8B09-F0B336B11F02}" srcId="{DF2F60DE-6A17-474D-8591-DC2335A4BAD1}" destId="{A4CC6F0E-891E-4B9C-BFFC-80D8436E84F8}" srcOrd="1" destOrd="0" parTransId="{6651CE0C-00CB-45CA-97A7-595CC21508E4}" sibTransId="{C3F5D821-1051-4836-B01B-D351F7CCF4C8}"/>
    <dgm:cxn modelId="{18C240E8-5FA2-447C-925E-149A6A1274D0}" type="presOf" srcId="{B56E902B-5E4C-4F62-B839-1475BDEC7489}" destId="{DFDD3B3C-A9A6-4EE7-A978-7595DD3C2E89}" srcOrd="0" destOrd="0" presId="urn:microsoft.com/office/officeart/2005/8/layout/chevron2"/>
    <dgm:cxn modelId="{3D0D988C-A3E3-4AD4-8B64-FE833C9CA7D0}" type="presOf" srcId="{DA8D9AA3-E8E3-4B60-88E0-9EA605E1FE6C}" destId="{610DFF24-16C6-4644-B6BD-6306A01D8868}" srcOrd="0" destOrd="0" presId="urn:microsoft.com/office/officeart/2005/8/layout/chevron2"/>
    <dgm:cxn modelId="{481090FB-71C3-4FB8-9152-579F895C2F24}" srcId="{DF2F60DE-6A17-474D-8591-DC2335A4BAD1}" destId="{1B1A3611-2247-47AB-97D5-0A8326A88D9A}" srcOrd="2" destOrd="0" parTransId="{567ACFF7-47D7-4EF4-87E6-830FAC65FB46}" sibTransId="{7A88C500-4FEC-45F5-B1CE-6E95DC97CD6F}"/>
    <dgm:cxn modelId="{B79D5A6A-B108-4A88-A905-DB8FB31EFEAB}" srcId="{3F1D90AA-BF4C-447D-93A9-8D31EE316E06}" destId="{703E6EAB-CE58-452A-B9D7-44DB0B3C5BB9}" srcOrd="0" destOrd="0" parTransId="{0CB893E9-DAFC-4F89-A2C6-5022186B37AC}" sibTransId="{69BE0D2E-0832-43A6-A12B-16592A630327}"/>
    <dgm:cxn modelId="{3F57B8DA-AD1D-4CBA-9D14-7AFE2DFF7A29}" type="presOf" srcId="{00C4616C-000B-4C2F-A181-CF95B20A25A6}" destId="{F12ECEE8-AC46-4B63-8CC9-A86FBE2F8DDE}" srcOrd="0" destOrd="0" presId="urn:microsoft.com/office/officeart/2005/8/layout/chevron2"/>
    <dgm:cxn modelId="{94ADF298-DA3D-4B3D-9B58-3D0CFE5B8C70}" type="presOf" srcId="{ADBA82B9-F0E0-4DB9-A0A9-94063C5995FF}" destId="{82CBC48C-FA45-4E60-929F-54B1CB29CC5F}" srcOrd="0" destOrd="0" presId="urn:microsoft.com/office/officeart/2005/8/layout/chevron2"/>
    <dgm:cxn modelId="{AE04E888-1653-4CD7-A8BD-EC361835F877}" srcId="{DF2F60DE-6A17-474D-8591-DC2335A4BAD1}" destId="{B56E902B-5E4C-4F62-B839-1475BDEC7489}" srcOrd="0" destOrd="0" parTransId="{7FC36133-2E79-4086-A58F-46996A829498}" sibTransId="{7399962F-31E8-4112-96D5-9D6953ACCB8F}"/>
    <dgm:cxn modelId="{8E00366A-CEE7-4B9A-987C-2484A06B3C81}" type="presOf" srcId="{703E6EAB-CE58-452A-B9D7-44DB0B3C5BB9}" destId="{495B2524-CA01-4FD3-8011-EE7D37AF0E2D}" srcOrd="0" destOrd="0" presId="urn:microsoft.com/office/officeart/2005/8/layout/chevron2"/>
    <dgm:cxn modelId="{C889D4F2-14D6-4FE2-A138-9A1A77B6E9AF}" type="presOf" srcId="{6C3D711A-17A1-4686-9644-11A75C928C98}" destId="{13E46F2B-C8F1-4413-B614-0D9187C05006}" srcOrd="0" destOrd="0" presId="urn:microsoft.com/office/officeart/2005/8/layout/chevron2"/>
    <dgm:cxn modelId="{5ADF9A7A-A852-458C-894D-9769300776FF}" type="presOf" srcId="{3F1D90AA-BF4C-447D-93A9-8D31EE316E06}" destId="{ACDE5DCD-57C7-47F2-9461-76F21B7E23E0}" srcOrd="0" destOrd="0" presId="urn:microsoft.com/office/officeart/2005/8/layout/chevron2"/>
    <dgm:cxn modelId="{5DE4F59A-2ED5-4A22-B0E6-3C3A83E5FA25}" type="presOf" srcId="{1B1A3611-2247-47AB-97D5-0A8326A88D9A}" destId="{D1DB2965-4F73-419B-9DA8-F6E7079787EE}" srcOrd="0" destOrd="0" presId="urn:microsoft.com/office/officeart/2005/8/layout/chevron2"/>
    <dgm:cxn modelId="{A299477E-2AC8-4D6F-95A1-D49A9DC54396}" type="presOf" srcId="{A4CC6F0E-891E-4B9C-BFFC-80D8436E84F8}" destId="{1EE24188-C4CE-4B6D-AE38-3CE5DAD6D194}" srcOrd="0" destOrd="0" presId="urn:microsoft.com/office/officeart/2005/8/layout/chevron2"/>
    <dgm:cxn modelId="{801B8F47-A915-4A32-9642-3CBC188FBE34}" srcId="{FE7C3D0E-30DC-4F89-8205-29090E0CA6A4}" destId="{6C3D711A-17A1-4686-9644-11A75C928C98}" srcOrd="0" destOrd="0" parTransId="{32FB08EE-4B8A-4A0D-A0F8-0C4EA3BC1F28}" sibTransId="{DB6796D6-D0C7-4061-A859-6D99110B9BD0}"/>
    <dgm:cxn modelId="{EAE0DDFE-D13B-4BBE-A459-2C2A095524F0}" type="presOf" srcId="{EEBA4479-F3DF-4BDC-8474-21FBA4723185}" destId="{BEE3F595-7D83-4D96-81EC-D7287D31081D}" srcOrd="0" destOrd="0" presId="urn:microsoft.com/office/officeart/2005/8/layout/chevron2"/>
    <dgm:cxn modelId="{A23E05D2-5A41-4090-9647-74E60F376587}" type="presOf" srcId="{DF2F60DE-6A17-474D-8591-DC2335A4BAD1}" destId="{CC25CB1B-521A-47F7-88B1-3DA48476BC6D}" srcOrd="0" destOrd="0" presId="urn:microsoft.com/office/officeart/2005/8/layout/chevron2"/>
    <dgm:cxn modelId="{D50C12EA-EEC6-49D8-9DE2-151132E146A3}" srcId="{DF2F60DE-6A17-474D-8591-DC2335A4BAD1}" destId="{00C4616C-000B-4C2F-A181-CF95B20A25A6}" srcOrd="3" destOrd="0" parTransId="{5CF4CA01-4A4C-487B-8C46-96B1F9AB1995}" sibTransId="{5C04F2E7-5067-40A6-AA04-EC7D80CE158E}"/>
    <dgm:cxn modelId="{27499371-4FF5-4B8C-82B3-BC87519F8092}" srcId="{DF2F60DE-6A17-474D-8591-DC2335A4BAD1}" destId="{FE7C3D0E-30DC-4F89-8205-29090E0CA6A4}" srcOrd="5" destOrd="0" parTransId="{0CF595CC-A5BE-4F9D-BC27-1D96CBAA69C9}" sibTransId="{F305BE60-691B-4E29-B3D4-BBA7C80AD71E}"/>
    <dgm:cxn modelId="{FD518E59-F466-49B1-BC4A-530EF096F29A}" type="presOf" srcId="{FE7C3D0E-30DC-4F89-8205-29090E0CA6A4}" destId="{42FBCC00-193D-4787-9E4B-04FA5E52C4C6}" srcOrd="0" destOrd="0" presId="urn:microsoft.com/office/officeart/2005/8/layout/chevron2"/>
    <dgm:cxn modelId="{1AD8B3C7-5072-45BD-84EE-D6D86885D10C}" srcId="{00C4616C-000B-4C2F-A181-CF95B20A25A6}" destId="{DA8D9AA3-E8E3-4B60-88E0-9EA605E1FE6C}" srcOrd="0" destOrd="0" parTransId="{812FD4D6-D14C-4D8F-9DDF-71B66A72EB99}" sibTransId="{39216B3D-75E1-4F79-8CA9-00241881730E}"/>
    <dgm:cxn modelId="{EA7FFF9D-08C2-4A16-BD57-F4EB31C4F3C3}" srcId="{A4CC6F0E-891E-4B9C-BFFC-80D8436E84F8}" destId="{EEBA4479-F3DF-4BDC-8474-21FBA4723185}" srcOrd="0" destOrd="0" parTransId="{DDBE7453-8630-440D-A28A-42E80843A724}" sibTransId="{9A986816-9643-4050-A375-3F9C8D8A409A}"/>
    <dgm:cxn modelId="{09881940-ACA8-49A6-9354-015BD73F2E1A}" srcId="{DF2F60DE-6A17-474D-8591-DC2335A4BAD1}" destId="{3F1D90AA-BF4C-447D-93A9-8D31EE316E06}" srcOrd="4" destOrd="0" parTransId="{D4235DC1-BCB3-4A04-A63F-24B87F1487FB}" sibTransId="{5351F440-14FD-4FCD-BAF5-0595E29BE9B6}"/>
    <dgm:cxn modelId="{F75BF307-ECDA-4BDE-9702-936696DE01C9}" srcId="{B56E902B-5E4C-4F62-B839-1475BDEC7489}" destId="{ADBA82B9-F0E0-4DB9-A0A9-94063C5995FF}" srcOrd="0" destOrd="0" parTransId="{6AED8677-EED2-43CB-BE61-D0BD57DB9895}" sibTransId="{DA8A21A0-F2D5-4D07-88D5-9988F85D77C0}"/>
    <dgm:cxn modelId="{A0BED65A-A12D-4062-BAC0-0C4779026AA8}" type="presParOf" srcId="{CC25CB1B-521A-47F7-88B1-3DA48476BC6D}" destId="{8C253A90-B531-456A-82E4-F98DF2F55CD0}" srcOrd="0" destOrd="0" presId="urn:microsoft.com/office/officeart/2005/8/layout/chevron2"/>
    <dgm:cxn modelId="{FB698171-F692-4C41-8D74-A43390115802}" type="presParOf" srcId="{8C253A90-B531-456A-82E4-F98DF2F55CD0}" destId="{DFDD3B3C-A9A6-4EE7-A978-7595DD3C2E89}" srcOrd="0" destOrd="0" presId="urn:microsoft.com/office/officeart/2005/8/layout/chevron2"/>
    <dgm:cxn modelId="{5E3E6947-FFD2-439A-B8BB-AA73F37CF0C0}" type="presParOf" srcId="{8C253A90-B531-456A-82E4-F98DF2F55CD0}" destId="{82CBC48C-FA45-4E60-929F-54B1CB29CC5F}" srcOrd="1" destOrd="0" presId="urn:microsoft.com/office/officeart/2005/8/layout/chevron2"/>
    <dgm:cxn modelId="{755B2B9A-21DC-47AC-8F20-635ED21FD262}" type="presParOf" srcId="{CC25CB1B-521A-47F7-88B1-3DA48476BC6D}" destId="{BB0D6B45-EF50-419E-9B8E-FB644DA96C86}" srcOrd="1" destOrd="0" presId="urn:microsoft.com/office/officeart/2005/8/layout/chevron2"/>
    <dgm:cxn modelId="{B5715C04-7DBA-4020-BEB5-0D207A462A99}" type="presParOf" srcId="{CC25CB1B-521A-47F7-88B1-3DA48476BC6D}" destId="{15BA1FCB-C249-4321-8CAC-5C562774DF41}" srcOrd="2" destOrd="0" presId="urn:microsoft.com/office/officeart/2005/8/layout/chevron2"/>
    <dgm:cxn modelId="{E30D4B51-1078-448F-B65B-8902AD8D3309}" type="presParOf" srcId="{15BA1FCB-C249-4321-8CAC-5C562774DF41}" destId="{1EE24188-C4CE-4B6D-AE38-3CE5DAD6D194}" srcOrd="0" destOrd="0" presId="urn:microsoft.com/office/officeart/2005/8/layout/chevron2"/>
    <dgm:cxn modelId="{47A73570-6F89-4215-9490-9D30F8CBC845}" type="presParOf" srcId="{15BA1FCB-C249-4321-8CAC-5C562774DF41}" destId="{BEE3F595-7D83-4D96-81EC-D7287D31081D}" srcOrd="1" destOrd="0" presId="urn:microsoft.com/office/officeart/2005/8/layout/chevron2"/>
    <dgm:cxn modelId="{EDEA2CBC-05C1-4CB8-83BF-05EC11AF295D}" type="presParOf" srcId="{CC25CB1B-521A-47F7-88B1-3DA48476BC6D}" destId="{4BDC385F-81CE-4A9C-8123-14920E204E6A}" srcOrd="3" destOrd="0" presId="urn:microsoft.com/office/officeart/2005/8/layout/chevron2"/>
    <dgm:cxn modelId="{4A390FF3-6B13-4B81-9A7C-87D53B2A68A2}" type="presParOf" srcId="{CC25CB1B-521A-47F7-88B1-3DA48476BC6D}" destId="{7DCE8128-088C-4214-B7A7-837F41464B37}" srcOrd="4" destOrd="0" presId="urn:microsoft.com/office/officeart/2005/8/layout/chevron2"/>
    <dgm:cxn modelId="{A86D63C8-E668-43CC-8040-29FF38A562A4}" type="presParOf" srcId="{7DCE8128-088C-4214-B7A7-837F41464B37}" destId="{D1DB2965-4F73-419B-9DA8-F6E7079787EE}" srcOrd="0" destOrd="0" presId="urn:microsoft.com/office/officeart/2005/8/layout/chevron2"/>
    <dgm:cxn modelId="{C7C62ECA-9BC2-46EB-B9E7-7F4C21B93FC6}" type="presParOf" srcId="{7DCE8128-088C-4214-B7A7-837F41464B37}" destId="{4EDFDB1D-1185-44C6-ACE3-6241D4648841}" srcOrd="1" destOrd="0" presId="urn:microsoft.com/office/officeart/2005/8/layout/chevron2"/>
    <dgm:cxn modelId="{44FC1497-3C57-441D-8237-AD43871FB016}" type="presParOf" srcId="{CC25CB1B-521A-47F7-88B1-3DA48476BC6D}" destId="{5B961E61-2158-4756-B739-2E99099B6BF1}" srcOrd="5" destOrd="0" presId="urn:microsoft.com/office/officeart/2005/8/layout/chevron2"/>
    <dgm:cxn modelId="{9E96F96D-9B26-4C22-B9D8-ED3A58B3358A}" type="presParOf" srcId="{CC25CB1B-521A-47F7-88B1-3DA48476BC6D}" destId="{4A7F522B-E66F-4079-8DCE-EFEF863C157C}" srcOrd="6" destOrd="0" presId="urn:microsoft.com/office/officeart/2005/8/layout/chevron2"/>
    <dgm:cxn modelId="{40D12E75-16D4-45B7-B5BB-874B61B683AF}" type="presParOf" srcId="{4A7F522B-E66F-4079-8DCE-EFEF863C157C}" destId="{F12ECEE8-AC46-4B63-8CC9-A86FBE2F8DDE}" srcOrd="0" destOrd="0" presId="urn:microsoft.com/office/officeart/2005/8/layout/chevron2"/>
    <dgm:cxn modelId="{C3B2348F-ED44-422F-B18E-98D8F4CC7373}" type="presParOf" srcId="{4A7F522B-E66F-4079-8DCE-EFEF863C157C}" destId="{610DFF24-16C6-4644-B6BD-6306A01D8868}" srcOrd="1" destOrd="0" presId="urn:microsoft.com/office/officeart/2005/8/layout/chevron2"/>
    <dgm:cxn modelId="{6154A1F6-6DA8-48F7-8EB8-612AF8F93C46}" type="presParOf" srcId="{CC25CB1B-521A-47F7-88B1-3DA48476BC6D}" destId="{868E6E0B-BF66-44F3-B837-EB4C7DB428E8}" srcOrd="7" destOrd="0" presId="urn:microsoft.com/office/officeart/2005/8/layout/chevron2"/>
    <dgm:cxn modelId="{DBB7CF3F-AF72-47B1-B67F-48A2A1425424}" type="presParOf" srcId="{CC25CB1B-521A-47F7-88B1-3DA48476BC6D}" destId="{A78DB2AC-D04A-451F-8C6F-C728674532EE}" srcOrd="8" destOrd="0" presId="urn:microsoft.com/office/officeart/2005/8/layout/chevron2"/>
    <dgm:cxn modelId="{34F50698-B28E-473B-B9EF-0FEB8F62587A}" type="presParOf" srcId="{A78DB2AC-D04A-451F-8C6F-C728674532EE}" destId="{ACDE5DCD-57C7-47F2-9461-76F21B7E23E0}" srcOrd="0" destOrd="0" presId="urn:microsoft.com/office/officeart/2005/8/layout/chevron2"/>
    <dgm:cxn modelId="{676A9F39-E5F0-4FAF-9BAF-852F58E5BE67}" type="presParOf" srcId="{A78DB2AC-D04A-451F-8C6F-C728674532EE}" destId="{495B2524-CA01-4FD3-8011-EE7D37AF0E2D}" srcOrd="1" destOrd="0" presId="urn:microsoft.com/office/officeart/2005/8/layout/chevron2"/>
    <dgm:cxn modelId="{D1303C9B-C32F-4F55-A21D-A5BA91EEFBA2}" type="presParOf" srcId="{CC25CB1B-521A-47F7-88B1-3DA48476BC6D}" destId="{1C99A626-7358-40F3-95EC-2E0EE54B2449}" srcOrd="9" destOrd="0" presId="urn:microsoft.com/office/officeart/2005/8/layout/chevron2"/>
    <dgm:cxn modelId="{18953318-BF66-4C42-9C15-10EE870BC9FD}" type="presParOf" srcId="{CC25CB1B-521A-47F7-88B1-3DA48476BC6D}" destId="{740C1970-CF09-46F6-85AF-E407696A120F}" srcOrd="10" destOrd="0" presId="urn:microsoft.com/office/officeart/2005/8/layout/chevron2"/>
    <dgm:cxn modelId="{D620290B-DFA7-43B6-86F6-A67C692E18DB}" type="presParOf" srcId="{740C1970-CF09-46F6-85AF-E407696A120F}" destId="{42FBCC00-193D-4787-9E4B-04FA5E52C4C6}" srcOrd="0" destOrd="0" presId="urn:microsoft.com/office/officeart/2005/8/layout/chevron2"/>
    <dgm:cxn modelId="{8812DF25-7713-48F4-AE61-C79036CADA55}" type="presParOf" srcId="{740C1970-CF09-46F6-85AF-E407696A120F}" destId="{13E46F2B-C8F1-4413-B614-0D9187C05006}"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DEC1F33-7ED4-48E7-9836-4F587B659A0D}" type="doc">
      <dgm:prSet loTypeId="urn:microsoft.com/office/officeart/2005/8/layout/vList5" loCatId="list" qsTypeId="urn:microsoft.com/office/officeart/2005/8/quickstyle/3d1" qsCatId="3D" csTypeId="urn:microsoft.com/office/officeart/2005/8/colors/accent1_2" csCatId="accent1" phldr="1"/>
      <dgm:spPr/>
      <dgm:t>
        <a:bodyPr/>
        <a:lstStyle/>
        <a:p>
          <a:endParaRPr lang="ru-RU"/>
        </a:p>
      </dgm:t>
    </dgm:pt>
    <dgm:pt modelId="{E083D182-236A-4F8B-9AB8-6CF8C7EE4F76}">
      <dgm:prSet custT="1"/>
      <dgm:spPr>
        <a:gradFill rotWithShape="0">
          <a:gsLst>
            <a:gs pos="0">
              <a:schemeClr val="bg1"/>
            </a:gs>
            <a:gs pos="98000">
              <a:schemeClr val="accent1">
                <a:lumMod val="40000"/>
                <a:lumOff val="60000"/>
              </a:schemeClr>
            </a:gs>
            <a:gs pos="100000">
              <a:schemeClr val="accent1">
                <a:lumMod val="60000"/>
                <a:lumOff val="40000"/>
              </a:schemeClr>
            </a:gs>
          </a:gsLst>
        </a:gradFill>
      </dgm:spPr>
      <dgm:t>
        <a:bodyPr/>
        <a:lstStyle/>
        <a:p>
          <a:pPr rtl="0"/>
          <a:r>
            <a:rPr lang="ru-RU" sz="1600" b="1" i="0" dirty="0" smtClean="0">
              <a:solidFill>
                <a:schemeClr val="tx1"/>
              </a:solidFill>
              <a:latin typeface="PF DinDisplay Pro Medium" panose="02000506000000020004" pitchFamily="2" charset="0"/>
            </a:rPr>
            <a:t>1.</a:t>
          </a:r>
          <a:r>
            <a:rPr lang="ru-RU" sz="1600" b="1" i="0" dirty="0" smtClean="0">
              <a:latin typeface="PF DinDisplay Pro Medium" panose="02000506000000020004" pitchFamily="2" charset="0"/>
            </a:rPr>
            <a:t> </a:t>
          </a:r>
          <a:r>
            <a:rPr lang="ru-RU" sz="1600" b="1" i="0" dirty="0" smtClean="0">
              <a:solidFill>
                <a:srgbClr val="FF0000"/>
              </a:solidFill>
              <a:latin typeface="PF DinDisplay Pro Medium" panose="02000506000000020004" pitchFamily="2" charset="0"/>
            </a:rPr>
            <a:t>С 25 октября 2018 года</a:t>
          </a:r>
          <a:r>
            <a:rPr lang="ru-RU" sz="1600" b="1" i="0" dirty="0" smtClean="0">
              <a:solidFill>
                <a:schemeClr val="tx1"/>
              </a:solidFill>
              <a:latin typeface="PF DinDisplay Pro Medium" panose="02000506000000020004" pitchFamily="2" charset="0"/>
            </a:rPr>
            <a:t> </a:t>
          </a:r>
          <a:r>
            <a:rPr lang="ru-RU" sz="1600" b="1" i="0" u="sng" dirty="0" smtClean="0">
              <a:solidFill>
                <a:schemeClr val="tx1"/>
              </a:solidFill>
              <a:latin typeface="PF DinDisplay Pro Medium" panose="02000506000000020004" pitchFamily="2" charset="0"/>
            </a:rPr>
            <a:t>представить</a:t>
          </a:r>
          <a:r>
            <a:rPr lang="ru-RU" sz="1600" b="1" i="0" dirty="0" smtClean="0">
              <a:solidFill>
                <a:schemeClr val="tx1"/>
              </a:solidFill>
              <a:latin typeface="PF DinDisplay Pro Medium" panose="02000506000000020004" pitchFamily="2" charset="0"/>
            </a:rPr>
            <a:t> по телекоммуникационным каналам связи (далее — ТКС) в налоговый орган (по месту своего учета) </a:t>
          </a:r>
          <a:r>
            <a:rPr lang="ru-RU" sz="1600" b="1" i="0" dirty="0" smtClean="0">
              <a:solidFill>
                <a:srgbClr val="FF0000"/>
              </a:solidFill>
              <a:latin typeface="PF DinDisplay Pro Medium" panose="02000506000000020004" pitchFamily="2" charset="0"/>
            </a:rPr>
            <a:t>Согласие налогоплательщика (плательщика страховых взносов) на признание части сведений, составляющих налоговую тайну, общедоступными</a:t>
          </a:r>
          <a:endParaRPr lang="ru-RU" sz="1600" dirty="0">
            <a:solidFill>
              <a:srgbClr val="FF0000"/>
            </a:solidFill>
            <a:latin typeface="PF DinDisplay Pro Medium" panose="02000506000000020004" pitchFamily="2" charset="0"/>
          </a:endParaRPr>
        </a:p>
      </dgm:t>
    </dgm:pt>
    <dgm:pt modelId="{A264350B-2862-491D-8DE2-601F4440F3E6}" type="parTrans" cxnId="{402A556F-4EBB-4992-BF09-D6477DB6476B}">
      <dgm:prSet/>
      <dgm:spPr/>
      <dgm:t>
        <a:bodyPr/>
        <a:lstStyle/>
        <a:p>
          <a:endParaRPr lang="ru-RU"/>
        </a:p>
      </dgm:t>
    </dgm:pt>
    <dgm:pt modelId="{7C34A3F1-D779-41B1-8C9B-82ECA42FA1E9}" type="sibTrans" cxnId="{402A556F-4EBB-4992-BF09-D6477DB6476B}">
      <dgm:prSet/>
      <dgm:spPr/>
      <dgm:t>
        <a:bodyPr/>
        <a:lstStyle/>
        <a:p>
          <a:endParaRPr lang="ru-RU"/>
        </a:p>
      </dgm:t>
    </dgm:pt>
    <dgm:pt modelId="{B3B94BC3-10BA-42AB-92FC-D580238A7A5E}">
      <dgm:prSet custT="1"/>
      <dgm:spPr>
        <a:gradFill rotWithShape="0">
          <a:gsLst>
            <a:gs pos="98000">
              <a:schemeClr val="accent1">
                <a:lumMod val="20000"/>
                <a:lumOff val="80000"/>
              </a:schemeClr>
            </a:gs>
            <a:gs pos="100000">
              <a:schemeClr val="accent1">
                <a:hueOff val="0"/>
                <a:satOff val="0"/>
                <a:lumOff val="0"/>
                <a:alphaOff val="0"/>
                <a:shade val="94000"/>
                <a:satMod val="135000"/>
              </a:schemeClr>
            </a:gs>
          </a:gsLst>
        </a:gradFill>
      </dgm:spPr>
      <dgm:t>
        <a:bodyPr/>
        <a:lstStyle/>
        <a:p>
          <a:pPr rtl="0"/>
          <a:r>
            <a:rPr lang="ru-RU" sz="1600" b="1" i="0" dirty="0" smtClean="0">
              <a:solidFill>
                <a:schemeClr val="tx1"/>
              </a:solidFill>
              <a:latin typeface="PF DinDisplay Pro Medium" panose="02000506000000020004" pitchFamily="2" charset="0"/>
            </a:rPr>
            <a:t>2. </a:t>
          </a:r>
          <a:r>
            <a:rPr lang="ru-RU" sz="1600" b="1" i="0" u="sng" dirty="0" smtClean="0">
              <a:solidFill>
                <a:schemeClr val="tx1"/>
              </a:solidFill>
              <a:latin typeface="PF DinDisplay Pro Medium" panose="02000506000000020004" pitchFamily="2" charset="0"/>
            </a:rPr>
            <a:t>Обеспечить предоставление</a:t>
          </a:r>
          <a:r>
            <a:rPr lang="ru-RU" sz="1600" b="1" i="0" dirty="0" smtClean="0">
              <a:solidFill>
                <a:srgbClr val="FF0000"/>
              </a:solidFill>
              <a:latin typeface="PF DinDisplay Pro Medium" panose="02000506000000020004" pitchFamily="2" charset="0"/>
            </a:rPr>
            <a:t> с 25 октября 2018 года</a:t>
          </a:r>
          <a:r>
            <a:rPr lang="ru-RU" sz="1600" b="1" i="0" dirty="0" smtClean="0">
              <a:solidFill>
                <a:schemeClr val="accent6">
                  <a:lumMod val="75000"/>
                </a:schemeClr>
              </a:solidFill>
              <a:latin typeface="PF DinDisplay Pro Medium" panose="02000506000000020004" pitchFamily="2" charset="0"/>
            </a:rPr>
            <a:t> </a:t>
          </a:r>
          <a:r>
            <a:rPr lang="ru-RU" sz="1600" b="1" i="0" u="sng" dirty="0" smtClean="0">
              <a:solidFill>
                <a:schemeClr val="tx1"/>
              </a:solidFill>
              <a:latin typeface="PF DinDisplay Pro Medium" panose="02000506000000020004" pitchFamily="2" charset="0"/>
            </a:rPr>
            <a:t>своими контрагентами-поставщиками/исполнителями </a:t>
          </a:r>
          <a:r>
            <a:rPr lang="ru-RU" sz="1600" b="1" i="0" dirty="0" smtClean="0">
              <a:solidFill>
                <a:schemeClr val="tx1"/>
              </a:solidFill>
              <a:latin typeface="PF DinDisplay Pro Medium" panose="02000506000000020004" pitchFamily="2" charset="0"/>
            </a:rPr>
            <a:t>по ТКС в налоговый орган (по месту их учета) </a:t>
          </a:r>
          <a:r>
            <a:rPr lang="ru-RU" sz="1600" b="1" i="0" dirty="0" smtClean="0">
              <a:solidFill>
                <a:srgbClr val="FF0000"/>
              </a:solidFill>
              <a:latin typeface="PF DinDisplay Pro Medium" panose="02000506000000020004" pitchFamily="2" charset="0"/>
            </a:rPr>
            <a:t>Согласия налогоплательщика (плательщика страховых взносов) на признание части сведений, составляющих налоговую тайну, общедоступными</a:t>
          </a:r>
          <a:r>
            <a:rPr lang="ru-RU" sz="1600" b="1" i="0" dirty="0" smtClean="0">
              <a:solidFill>
                <a:schemeClr val="tx1"/>
              </a:solidFill>
              <a:latin typeface="PF DinDisplay Pro Medium" panose="02000506000000020004" pitchFamily="2" charset="0"/>
            </a:rPr>
            <a:t>.</a:t>
          </a:r>
          <a:endParaRPr lang="ru-RU" sz="1600" b="1" i="0" dirty="0">
            <a:solidFill>
              <a:schemeClr val="tx1"/>
            </a:solidFill>
            <a:latin typeface="PF DinDisplay Pro Medium" panose="02000506000000020004" pitchFamily="2" charset="0"/>
          </a:endParaRPr>
        </a:p>
      </dgm:t>
    </dgm:pt>
    <dgm:pt modelId="{C533903F-8D39-4BE3-A48C-A6FEDC045670}" type="parTrans" cxnId="{56AABCB8-4976-4264-A890-4E4FB910E335}">
      <dgm:prSet/>
      <dgm:spPr/>
      <dgm:t>
        <a:bodyPr/>
        <a:lstStyle/>
        <a:p>
          <a:endParaRPr lang="ru-RU"/>
        </a:p>
      </dgm:t>
    </dgm:pt>
    <dgm:pt modelId="{2DF512D6-825E-4DB8-A463-88F5A150BFFA}" type="sibTrans" cxnId="{56AABCB8-4976-4264-A890-4E4FB910E335}">
      <dgm:prSet/>
      <dgm:spPr/>
      <dgm:t>
        <a:bodyPr/>
        <a:lstStyle/>
        <a:p>
          <a:endParaRPr lang="ru-RU"/>
        </a:p>
      </dgm:t>
    </dgm:pt>
    <dgm:pt modelId="{4322E899-B7FA-4A23-B561-466E7402A502}">
      <dgm:prSet custT="1"/>
      <dgm:spPr>
        <a:gradFill rotWithShape="0">
          <a:gsLst>
            <a:gs pos="100000">
              <a:schemeClr val="accent1">
                <a:lumMod val="20000"/>
                <a:lumOff val="80000"/>
              </a:schemeClr>
            </a:gs>
            <a:gs pos="0">
              <a:schemeClr val="accent1">
                <a:lumMod val="20000"/>
                <a:lumOff val="80000"/>
              </a:schemeClr>
            </a:gs>
            <a:gs pos="100000">
              <a:schemeClr val="accent1">
                <a:hueOff val="0"/>
                <a:satOff val="0"/>
                <a:lumOff val="0"/>
                <a:alphaOff val="0"/>
                <a:shade val="94000"/>
                <a:satMod val="135000"/>
              </a:schemeClr>
            </a:gs>
          </a:gsLst>
        </a:gradFill>
      </dgm:spPr>
      <dgm:t>
        <a:bodyPr/>
        <a:lstStyle/>
        <a:p>
          <a:pPr rtl="0"/>
          <a:r>
            <a:rPr lang="ru-RU" sz="1600" b="1" i="0" dirty="0" smtClean="0">
              <a:solidFill>
                <a:schemeClr val="tx1"/>
              </a:solidFill>
              <a:latin typeface="PF DinDisplay Pro Medium" panose="02000506000000020004" pitchFamily="2" charset="0"/>
            </a:rPr>
            <a:t>3. </a:t>
          </a:r>
          <a:r>
            <a:rPr lang="ru-RU" sz="1600" b="1" i="0" u="sng" dirty="0" smtClean="0">
              <a:solidFill>
                <a:schemeClr val="tx1"/>
              </a:solidFill>
              <a:latin typeface="PF DinDisplay Pro Medium" panose="02000506000000020004" pitchFamily="2" charset="0"/>
            </a:rPr>
            <a:t>Направить по ТКС в налоговый орган </a:t>
          </a:r>
          <a:r>
            <a:rPr lang="ru-RU" sz="1600" b="1" i="0" dirty="0" smtClean="0">
              <a:solidFill>
                <a:schemeClr val="tx1"/>
              </a:solidFill>
              <a:latin typeface="PF DinDisplay Pro Medium" panose="02000506000000020004" pitchFamily="2" charset="0"/>
            </a:rPr>
            <a:t>(по месту своего учета) </a:t>
          </a:r>
          <a:r>
            <a:rPr lang="ru-RU" sz="1600" b="1" i="0" dirty="0" smtClean="0">
              <a:solidFill>
                <a:srgbClr val="FF0000"/>
              </a:solidFill>
              <a:latin typeface="PF DinDisplay Pro Medium" panose="02000506000000020004" pitchFamily="2" charset="0"/>
            </a:rPr>
            <a:t>Письмо с запросом об информировании</a:t>
          </a:r>
          <a:r>
            <a:rPr lang="ru-RU" sz="1600" b="1" i="0" dirty="0" smtClean="0">
              <a:solidFill>
                <a:schemeClr val="tx1"/>
              </a:solidFill>
              <a:latin typeface="PF DinDisplay Pro Medium" panose="02000506000000020004" pitchFamily="2" charset="0"/>
            </a:rPr>
            <a:t> о несформированных источниках для принятия к вычету сумм НДС по цепочке поставщиков</a:t>
          </a:r>
          <a:endParaRPr lang="ru-RU" sz="1600" b="1" i="0" dirty="0">
            <a:solidFill>
              <a:schemeClr val="tx1"/>
            </a:solidFill>
            <a:latin typeface="PF DinDisplay Pro Medium" panose="02000506000000020004" pitchFamily="2" charset="0"/>
          </a:endParaRPr>
        </a:p>
      </dgm:t>
    </dgm:pt>
    <dgm:pt modelId="{1C5DEDFE-4AC0-4E9E-89B6-363A95769388}" type="parTrans" cxnId="{042AF73E-8156-4AB0-BD1D-FDF0C4165E04}">
      <dgm:prSet/>
      <dgm:spPr/>
      <dgm:t>
        <a:bodyPr/>
        <a:lstStyle/>
        <a:p>
          <a:endParaRPr lang="ru-RU"/>
        </a:p>
      </dgm:t>
    </dgm:pt>
    <dgm:pt modelId="{EB77C4B4-F9C7-427D-8F13-F0950AE7F8A0}" type="sibTrans" cxnId="{042AF73E-8156-4AB0-BD1D-FDF0C4165E04}">
      <dgm:prSet/>
      <dgm:spPr/>
      <dgm:t>
        <a:bodyPr/>
        <a:lstStyle/>
        <a:p>
          <a:endParaRPr lang="ru-RU"/>
        </a:p>
      </dgm:t>
    </dgm:pt>
    <dgm:pt modelId="{95F5F103-0C76-422B-BE2C-14885ECE264A}">
      <dgm:prSet custT="1"/>
      <dgm:spPr>
        <a:gradFill rotWithShape="0">
          <a:gsLst>
            <a:gs pos="0">
              <a:schemeClr val="accent1">
                <a:lumMod val="20000"/>
                <a:lumOff val="80000"/>
              </a:schemeClr>
            </a:gs>
            <a:gs pos="75000">
              <a:schemeClr val="accent1">
                <a:lumMod val="20000"/>
                <a:lumOff val="80000"/>
                <a:alpha val="0"/>
              </a:schemeClr>
            </a:gs>
            <a:gs pos="100000">
              <a:schemeClr val="accent1">
                <a:hueOff val="0"/>
                <a:satOff val="0"/>
                <a:lumOff val="0"/>
                <a:alphaOff val="0"/>
                <a:shade val="94000"/>
                <a:satMod val="135000"/>
              </a:schemeClr>
            </a:gs>
          </a:gsLst>
        </a:gradFill>
      </dgm:spPr>
      <dgm:t>
        <a:bodyPr/>
        <a:lstStyle/>
        <a:p>
          <a:pPr rtl="0"/>
          <a:r>
            <a:rPr lang="ru-RU" sz="1600" b="1" i="0" dirty="0" smtClean="0">
              <a:solidFill>
                <a:schemeClr val="tx1"/>
              </a:solidFill>
              <a:latin typeface="PF DinDisplay Pro Medium" panose="02000506000000020004" pitchFamily="2" charset="0"/>
            </a:rPr>
            <a:t>4. Обеспечить дачу контрагентом </a:t>
          </a:r>
          <a:r>
            <a:rPr lang="ru-RU" sz="1600" b="1" i="0" dirty="0" smtClean="0">
              <a:solidFill>
                <a:srgbClr val="FF0000"/>
              </a:solidFill>
              <a:latin typeface="PF DinDisplay Pro Medium" panose="02000506000000020004" pitchFamily="2" charset="0"/>
            </a:rPr>
            <a:t>Согласия о раскрытии сведений, касающихся признаков налоговых разрывов </a:t>
          </a:r>
          <a:r>
            <a:rPr lang="ru-RU" sz="1600" b="1" i="0" dirty="0" smtClean="0">
              <a:solidFill>
                <a:schemeClr val="tx1"/>
              </a:solidFill>
              <a:latin typeface="PF DinDisplay Pro Medium" panose="02000506000000020004" pitchFamily="2" charset="0"/>
            </a:rPr>
            <a:t>(как условие договора или отдельным письменным документом). </a:t>
          </a:r>
          <a:endParaRPr lang="ru-RU" sz="1600" b="1" i="0" dirty="0">
            <a:solidFill>
              <a:schemeClr val="tx1"/>
            </a:solidFill>
            <a:latin typeface="PF DinDisplay Pro Medium" panose="02000506000000020004" pitchFamily="2" charset="0"/>
          </a:endParaRPr>
        </a:p>
      </dgm:t>
    </dgm:pt>
    <dgm:pt modelId="{897AF6BF-5324-4F56-A3D1-A1AC6E6C8525}" type="parTrans" cxnId="{38B40AF4-D7BF-4FEB-97DF-927D12B04C5B}">
      <dgm:prSet/>
      <dgm:spPr/>
      <dgm:t>
        <a:bodyPr/>
        <a:lstStyle/>
        <a:p>
          <a:endParaRPr lang="ru-RU"/>
        </a:p>
      </dgm:t>
    </dgm:pt>
    <dgm:pt modelId="{0E77CE8E-DACA-47AA-B5DF-A13F4EC2489A}" type="sibTrans" cxnId="{38B40AF4-D7BF-4FEB-97DF-927D12B04C5B}">
      <dgm:prSet/>
      <dgm:spPr/>
      <dgm:t>
        <a:bodyPr/>
        <a:lstStyle/>
        <a:p>
          <a:endParaRPr lang="ru-RU"/>
        </a:p>
      </dgm:t>
    </dgm:pt>
    <dgm:pt modelId="{4B5A306E-3816-4D30-A4AB-DA9A21300D8C}">
      <dgm:prSet custT="1"/>
      <dgm:spPr>
        <a:gradFill rotWithShape="0">
          <a:gsLst>
            <a:gs pos="97000">
              <a:schemeClr val="accent1">
                <a:lumMod val="20000"/>
                <a:lumOff val="80000"/>
              </a:schemeClr>
            </a:gs>
            <a:gs pos="100000">
              <a:schemeClr val="accent1">
                <a:hueOff val="0"/>
                <a:satOff val="0"/>
                <a:lumOff val="0"/>
                <a:alphaOff val="0"/>
                <a:shade val="93000"/>
                <a:satMod val="130000"/>
              </a:schemeClr>
            </a:gs>
            <a:gs pos="100000">
              <a:schemeClr val="accent1">
                <a:hueOff val="0"/>
                <a:satOff val="0"/>
                <a:lumOff val="0"/>
                <a:alphaOff val="0"/>
                <a:shade val="94000"/>
                <a:satMod val="135000"/>
              </a:schemeClr>
            </a:gs>
          </a:gsLst>
        </a:gradFill>
      </dgm:spPr>
      <dgm:t>
        <a:bodyPr/>
        <a:lstStyle/>
        <a:p>
          <a:pPr rtl="0"/>
          <a:r>
            <a:rPr lang="ru-RU" sz="1600" b="1" i="0" dirty="0" smtClean="0">
              <a:solidFill>
                <a:schemeClr val="tx1"/>
              </a:solidFill>
              <a:latin typeface="PF DinDisplay Pro Medium" panose="02000506000000020004" pitchFamily="2" charset="0"/>
            </a:rPr>
            <a:t>5. </a:t>
          </a:r>
          <a:r>
            <a:rPr lang="ru-RU" sz="1600" b="1" i="0" u="sng" dirty="0" smtClean="0">
              <a:solidFill>
                <a:schemeClr val="tx1"/>
              </a:solidFill>
              <a:latin typeface="PF DinDisplay Pro Medium" panose="02000506000000020004" pitchFamily="2" charset="0"/>
            </a:rPr>
            <a:t>Для обеспечения возможности возмещения убытков и имущественных потерь, </a:t>
          </a:r>
          <a:r>
            <a:rPr lang="ru-RU" sz="1600" b="1" i="0" dirty="0" smtClean="0">
              <a:solidFill>
                <a:schemeClr val="tx1"/>
              </a:solidFill>
              <a:latin typeface="PF DinDisplay Pro Medium" panose="02000506000000020004" pitchFamily="2" charset="0"/>
            </a:rPr>
            <a:t>понесенных вследствие налоговых разрывов по взаимоотношениям с поставщиками/исполнителями включать в договоры</a:t>
          </a:r>
          <a:r>
            <a:rPr lang="ru-RU" sz="1600" b="1" i="0" dirty="0" smtClean="0">
              <a:solidFill>
                <a:schemeClr val="accent6">
                  <a:lumMod val="75000"/>
                </a:schemeClr>
              </a:solidFill>
              <a:latin typeface="PF DinDisplay Pro Medium" panose="02000506000000020004" pitchFamily="2" charset="0"/>
            </a:rPr>
            <a:t> </a:t>
          </a:r>
          <a:r>
            <a:rPr lang="ru-RU" sz="1600" b="1" i="0" dirty="0" smtClean="0">
              <a:solidFill>
                <a:srgbClr val="FF0000"/>
              </a:solidFill>
              <a:latin typeface="PF DinDisplay Pro Medium" panose="02000506000000020004" pitchFamily="2" charset="0"/>
            </a:rPr>
            <a:t>Особые условия</a:t>
          </a:r>
          <a:r>
            <a:rPr lang="ru-RU" sz="1600" b="1" i="0" dirty="0" smtClean="0">
              <a:solidFill>
                <a:schemeClr val="accent6">
                  <a:lumMod val="75000"/>
                </a:schemeClr>
              </a:solidFill>
              <a:latin typeface="PF DinDisplay Pro Medium" panose="02000506000000020004" pitchFamily="2" charset="0"/>
            </a:rPr>
            <a:t>. </a:t>
          </a:r>
          <a:endParaRPr lang="ru-RU" sz="1600" b="1" i="0" dirty="0">
            <a:solidFill>
              <a:schemeClr val="accent6">
                <a:lumMod val="75000"/>
              </a:schemeClr>
            </a:solidFill>
            <a:latin typeface="PF DinDisplay Pro Medium" panose="02000506000000020004" pitchFamily="2" charset="0"/>
          </a:endParaRPr>
        </a:p>
      </dgm:t>
    </dgm:pt>
    <dgm:pt modelId="{4E06F535-0A23-45BE-8CF1-DD93C3B21C6D}" type="parTrans" cxnId="{BD591606-A7F0-4DD3-8A51-577807F6581B}">
      <dgm:prSet/>
      <dgm:spPr/>
      <dgm:t>
        <a:bodyPr/>
        <a:lstStyle/>
        <a:p>
          <a:endParaRPr lang="ru-RU"/>
        </a:p>
      </dgm:t>
    </dgm:pt>
    <dgm:pt modelId="{6187476C-59A4-4D02-AA61-B442121A41FB}" type="sibTrans" cxnId="{BD591606-A7F0-4DD3-8A51-577807F6581B}">
      <dgm:prSet/>
      <dgm:spPr/>
      <dgm:t>
        <a:bodyPr/>
        <a:lstStyle/>
        <a:p>
          <a:endParaRPr lang="ru-RU"/>
        </a:p>
      </dgm:t>
    </dgm:pt>
    <dgm:pt modelId="{8FF84ACB-7F50-498D-8315-C392DADB15AA}" type="pres">
      <dgm:prSet presAssocID="{DDEC1F33-7ED4-48E7-9836-4F587B659A0D}" presName="Name0" presStyleCnt="0">
        <dgm:presLayoutVars>
          <dgm:dir/>
          <dgm:animLvl val="lvl"/>
          <dgm:resizeHandles val="exact"/>
        </dgm:presLayoutVars>
      </dgm:prSet>
      <dgm:spPr/>
      <dgm:t>
        <a:bodyPr/>
        <a:lstStyle/>
        <a:p>
          <a:endParaRPr lang="ru-RU"/>
        </a:p>
      </dgm:t>
    </dgm:pt>
    <dgm:pt modelId="{529BD8F5-2ADC-48F2-8C6C-C7D6FC5BA11B}" type="pres">
      <dgm:prSet presAssocID="{E083D182-236A-4F8B-9AB8-6CF8C7EE4F76}" presName="linNode" presStyleCnt="0"/>
      <dgm:spPr/>
    </dgm:pt>
    <dgm:pt modelId="{15782D5F-3859-4F30-A8E0-EB0967A7AD8C}" type="pres">
      <dgm:prSet presAssocID="{E083D182-236A-4F8B-9AB8-6CF8C7EE4F76}" presName="parentText" presStyleLbl="node1" presStyleIdx="0" presStyleCnt="5" custScaleX="273109" custLinFactNeighborX="1229" custLinFactNeighborY="-24118">
        <dgm:presLayoutVars>
          <dgm:chMax val="1"/>
          <dgm:bulletEnabled val="1"/>
        </dgm:presLayoutVars>
      </dgm:prSet>
      <dgm:spPr/>
      <dgm:t>
        <a:bodyPr/>
        <a:lstStyle/>
        <a:p>
          <a:endParaRPr lang="ru-RU"/>
        </a:p>
      </dgm:t>
    </dgm:pt>
    <dgm:pt modelId="{11090BFE-6EB7-45CD-8A07-A29B6E1F586B}" type="pres">
      <dgm:prSet presAssocID="{7C34A3F1-D779-41B1-8C9B-82ECA42FA1E9}" presName="sp" presStyleCnt="0"/>
      <dgm:spPr/>
    </dgm:pt>
    <dgm:pt modelId="{F71DA9AB-86C5-48E7-B8E1-B2645AF70FF0}" type="pres">
      <dgm:prSet presAssocID="{B3B94BC3-10BA-42AB-92FC-D580238A7A5E}" presName="linNode" presStyleCnt="0"/>
      <dgm:spPr/>
    </dgm:pt>
    <dgm:pt modelId="{634792EE-7EF0-4ABA-9C7A-3D31DAEE69DB}" type="pres">
      <dgm:prSet presAssocID="{B3B94BC3-10BA-42AB-92FC-D580238A7A5E}" presName="parentText" presStyleLbl="node1" presStyleIdx="1" presStyleCnt="5" custScaleX="272326">
        <dgm:presLayoutVars>
          <dgm:chMax val="1"/>
          <dgm:bulletEnabled val="1"/>
        </dgm:presLayoutVars>
      </dgm:prSet>
      <dgm:spPr/>
      <dgm:t>
        <a:bodyPr/>
        <a:lstStyle/>
        <a:p>
          <a:endParaRPr lang="ru-RU"/>
        </a:p>
      </dgm:t>
    </dgm:pt>
    <dgm:pt modelId="{2D7BB6A0-9A31-4ED0-9D96-0F2BA55BB71B}" type="pres">
      <dgm:prSet presAssocID="{2DF512D6-825E-4DB8-A463-88F5A150BFFA}" presName="sp" presStyleCnt="0"/>
      <dgm:spPr/>
    </dgm:pt>
    <dgm:pt modelId="{FC1CC8FB-AAA9-4DD7-9FF7-79714EF39D9B}" type="pres">
      <dgm:prSet presAssocID="{4322E899-B7FA-4A23-B561-466E7402A502}" presName="linNode" presStyleCnt="0"/>
      <dgm:spPr/>
    </dgm:pt>
    <dgm:pt modelId="{17419BA8-FA7F-4978-B8FD-905422C54561}" type="pres">
      <dgm:prSet presAssocID="{4322E899-B7FA-4A23-B561-466E7402A502}" presName="parentText" presStyleLbl="node1" presStyleIdx="2" presStyleCnt="5" custScaleX="273483">
        <dgm:presLayoutVars>
          <dgm:chMax val="1"/>
          <dgm:bulletEnabled val="1"/>
        </dgm:presLayoutVars>
      </dgm:prSet>
      <dgm:spPr/>
      <dgm:t>
        <a:bodyPr/>
        <a:lstStyle/>
        <a:p>
          <a:endParaRPr lang="ru-RU"/>
        </a:p>
      </dgm:t>
    </dgm:pt>
    <dgm:pt modelId="{D9257040-FD56-4FBB-A2A2-6B890B4936E7}" type="pres">
      <dgm:prSet presAssocID="{EB77C4B4-F9C7-427D-8F13-F0950AE7F8A0}" presName="sp" presStyleCnt="0"/>
      <dgm:spPr/>
    </dgm:pt>
    <dgm:pt modelId="{B7A5F420-015C-4454-B5E6-279A8D7D6F13}" type="pres">
      <dgm:prSet presAssocID="{95F5F103-0C76-422B-BE2C-14885ECE264A}" presName="linNode" presStyleCnt="0"/>
      <dgm:spPr/>
    </dgm:pt>
    <dgm:pt modelId="{597E0AC3-18B9-449B-822D-6A9418AA58B2}" type="pres">
      <dgm:prSet presAssocID="{95F5F103-0C76-422B-BE2C-14885ECE264A}" presName="parentText" presStyleLbl="node1" presStyleIdx="3" presStyleCnt="5" custScaleX="277778">
        <dgm:presLayoutVars>
          <dgm:chMax val="1"/>
          <dgm:bulletEnabled val="1"/>
        </dgm:presLayoutVars>
      </dgm:prSet>
      <dgm:spPr/>
      <dgm:t>
        <a:bodyPr/>
        <a:lstStyle/>
        <a:p>
          <a:endParaRPr lang="ru-RU"/>
        </a:p>
      </dgm:t>
    </dgm:pt>
    <dgm:pt modelId="{78047C71-B5A6-410E-A15D-32F9FE14D272}" type="pres">
      <dgm:prSet presAssocID="{0E77CE8E-DACA-47AA-B5DF-A13F4EC2489A}" presName="sp" presStyleCnt="0"/>
      <dgm:spPr/>
    </dgm:pt>
    <dgm:pt modelId="{8069C611-4592-4458-A15F-7B054F522BD2}" type="pres">
      <dgm:prSet presAssocID="{4B5A306E-3816-4D30-A4AB-DA9A21300D8C}" presName="linNode" presStyleCnt="0"/>
      <dgm:spPr/>
    </dgm:pt>
    <dgm:pt modelId="{380DC641-4445-4BB8-905C-A5D9D1F687DB}" type="pres">
      <dgm:prSet presAssocID="{4B5A306E-3816-4D30-A4AB-DA9A21300D8C}" presName="parentText" presStyleLbl="node1" presStyleIdx="4" presStyleCnt="5" custScaleX="277778" custScaleY="102287">
        <dgm:presLayoutVars>
          <dgm:chMax val="1"/>
          <dgm:bulletEnabled val="1"/>
        </dgm:presLayoutVars>
      </dgm:prSet>
      <dgm:spPr/>
      <dgm:t>
        <a:bodyPr/>
        <a:lstStyle/>
        <a:p>
          <a:endParaRPr lang="ru-RU"/>
        </a:p>
      </dgm:t>
    </dgm:pt>
  </dgm:ptLst>
  <dgm:cxnLst>
    <dgm:cxn modelId="{56AABCB8-4976-4264-A890-4E4FB910E335}" srcId="{DDEC1F33-7ED4-48E7-9836-4F587B659A0D}" destId="{B3B94BC3-10BA-42AB-92FC-D580238A7A5E}" srcOrd="1" destOrd="0" parTransId="{C533903F-8D39-4BE3-A48C-A6FEDC045670}" sibTransId="{2DF512D6-825E-4DB8-A463-88F5A150BFFA}"/>
    <dgm:cxn modelId="{042AF73E-8156-4AB0-BD1D-FDF0C4165E04}" srcId="{DDEC1F33-7ED4-48E7-9836-4F587B659A0D}" destId="{4322E899-B7FA-4A23-B561-466E7402A502}" srcOrd="2" destOrd="0" parTransId="{1C5DEDFE-4AC0-4E9E-89B6-363A95769388}" sibTransId="{EB77C4B4-F9C7-427D-8F13-F0950AE7F8A0}"/>
    <dgm:cxn modelId="{1D4BB62C-BCDB-4990-8132-EE4FEF639CD9}" type="presOf" srcId="{E083D182-236A-4F8B-9AB8-6CF8C7EE4F76}" destId="{15782D5F-3859-4F30-A8E0-EB0967A7AD8C}" srcOrd="0" destOrd="0" presId="urn:microsoft.com/office/officeart/2005/8/layout/vList5"/>
    <dgm:cxn modelId="{38B40AF4-D7BF-4FEB-97DF-927D12B04C5B}" srcId="{DDEC1F33-7ED4-48E7-9836-4F587B659A0D}" destId="{95F5F103-0C76-422B-BE2C-14885ECE264A}" srcOrd="3" destOrd="0" parTransId="{897AF6BF-5324-4F56-A3D1-A1AC6E6C8525}" sibTransId="{0E77CE8E-DACA-47AA-B5DF-A13F4EC2489A}"/>
    <dgm:cxn modelId="{A77C2B71-3EAC-4210-BEB2-387203E278A9}" type="presOf" srcId="{B3B94BC3-10BA-42AB-92FC-D580238A7A5E}" destId="{634792EE-7EF0-4ABA-9C7A-3D31DAEE69DB}" srcOrd="0" destOrd="0" presId="urn:microsoft.com/office/officeart/2005/8/layout/vList5"/>
    <dgm:cxn modelId="{30D79299-E7DF-4B11-8670-9208098C8B84}" type="presOf" srcId="{4322E899-B7FA-4A23-B561-466E7402A502}" destId="{17419BA8-FA7F-4978-B8FD-905422C54561}" srcOrd="0" destOrd="0" presId="urn:microsoft.com/office/officeart/2005/8/layout/vList5"/>
    <dgm:cxn modelId="{37FA0EE6-3587-44DA-950A-5CF0D6D4B4A9}" type="presOf" srcId="{DDEC1F33-7ED4-48E7-9836-4F587B659A0D}" destId="{8FF84ACB-7F50-498D-8315-C392DADB15AA}" srcOrd="0" destOrd="0" presId="urn:microsoft.com/office/officeart/2005/8/layout/vList5"/>
    <dgm:cxn modelId="{73CCF98B-3C04-4205-870E-F179B53C3CF2}" type="presOf" srcId="{95F5F103-0C76-422B-BE2C-14885ECE264A}" destId="{597E0AC3-18B9-449B-822D-6A9418AA58B2}" srcOrd="0" destOrd="0" presId="urn:microsoft.com/office/officeart/2005/8/layout/vList5"/>
    <dgm:cxn modelId="{402A556F-4EBB-4992-BF09-D6477DB6476B}" srcId="{DDEC1F33-7ED4-48E7-9836-4F587B659A0D}" destId="{E083D182-236A-4F8B-9AB8-6CF8C7EE4F76}" srcOrd="0" destOrd="0" parTransId="{A264350B-2862-491D-8DE2-601F4440F3E6}" sibTransId="{7C34A3F1-D779-41B1-8C9B-82ECA42FA1E9}"/>
    <dgm:cxn modelId="{BD591606-A7F0-4DD3-8A51-577807F6581B}" srcId="{DDEC1F33-7ED4-48E7-9836-4F587B659A0D}" destId="{4B5A306E-3816-4D30-A4AB-DA9A21300D8C}" srcOrd="4" destOrd="0" parTransId="{4E06F535-0A23-45BE-8CF1-DD93C3B21C6D}" sibTransId="{6187476C-59A4-4D02-AA61-B442121A41FB}"/>
    <dgm:cxn modelId="{7B7B49E2-FA20-4066-947D-51C3055F3FD0}" type="presOf" srcId="{4B5A306E-3816-4D30-A4AB-DA9A21300D8C}" destId="{380DC641-4445-4BB8-905C-A5D9D1F687DB}" srcOrd="0" destOrd="0" presId="urn:microsoft.com/office/officeart/2005/8/layout/vList5"/>
    <dgm:cxn modelId="{9C2A71BC-58E4-438F-89AD-7C4F0790DB40}" type="presParOf" srcId="{8FF84ACB-7F50-498D-8315-C392DADB15AA}" destId="{529BD8F5-2ADC-48F2-8C6C-C7D6FC5BA11B}" srcOrd="0" destOrd="0" presId="urn:microsoft.com/office/officeart/2005/8/layout/vList5"/>
    <dgm:cxn modelId="{37001667-988E-4B50-A4E5-10A5F7396B1A}" type="presParOf" srcId="{529BD8F5-2ADC-48F2-8C6C-C7D6FC5BA11B}" destId="{15782D5F-3859-4F30-A8E0-EB0967A7AD8C}" srcOrd="0" destOrd="0" presId="urn:microsoft.com/office/officeart/2005/8/layout/vList5"/>
    <dgm:cxn modelId="{AEC02E07-4AC2-42A2-8EDF-C2F292FC6B97}" type="presParOf" srcId="{8FF84ACB-7F50-498D-8315-C392DADB15AA}" destId="{11090BFE-6EB7-45CD-8A07-A29B6E1F586B}" srcOrd="1" destOrd="0" presId="urn:microsoft.com/office/officeart/2005/8/layout/vList5"/>
    <dgm:cxn modelId="{5D10000F-17AA-440D-9ED1-8B86938D0FC8}" type="presParOf" srcId="{8FF84ACB-7F50-498D-8315-C392DADB15AA}" destId="{F71DA9AB-86C5-48E7-B8E1-B2645AF70FF0}" srcOrd="2" destOrd="0" presId="urn:microsoft.com/office/officeart/2005/8/layout/vList5"/>
    <dgm:cxn modelId="{CD985AF9-4A5D-4657-8ED7-1440334247A3}" type="presParOf" srcId="{F71DA9AB-86C5-48E7-B8E1-B2645AF70FF0}" destId="{634792EE-7EF0-4ABA-9C7A-3D31DAEE69DB}" srcOrd="0" destOrd="0" presId="urn:microsoft.com/office/officeart/2005/8/layout/vList5"/>
    <dgm:cxn modelId="{CF181B9D-41A3-4C27-9C09-5B8D1F5D8363}" type="presParOf" srcId="{8FF84ACB-7F50-498D-8315-C392DADB15AA}" destId="{2D7BB6A0-9A31-4ED0-9D96-0F2BA55BB71B}" srcOrd="3" destOrd="0" presId="urn:microsoft.com/office/officeart/2005/8/layout/vList5"/>
    <dgm:cxn modelId="{FAC01B90-D863-4E89-86DA-3CAD04C536A6}" type="presParOf" srcId="{8FF84ACB-7F50-498D-8315-C392DADB15AA}" destId="{FC1CC8FB-AAA9-4DD7-9FF7-79714EF39D9B}" srcOrd="4" destOrd="0" presId="urn:microsoft.com/office/officeart/2005/8/layout/vList5"/>
    <dgm:cxn modelId="{08154623-6750-4023-B688-B13825F7A893}" type="presParOf" srcId="{FC1CC8FB-AAA9-4DD7-9FF7-79714EF39D9B}" destId="{17419BA8-FA7F-4978-B8FD-905422C54561}" srcOrd="0" destOrd="0" presId="urn:microsoft.com/office/officeart/2005/8/layout/vList5"/>
    <dgm:cxn modelId="{3A453420-D21B-4380-B639-7FDB5F82F63F}" type="presParOf" srcId="{8FF84ACB-7F50-498D-8315-C392DADB15AA}" destId="{D9257040-FD56-4FBB-A2A2-6B890B4936E7}" srcOrd="5" destOrd="0" presId="urn:microsoft.com/office/officeart/2005/8/layout/vList5"/>
    <dgm:cxn modelId="{5DDD6ED3-9DED-42F9-B241-72AF8F72FB99}" type="presParOf" srcId="{8FF84ACB-7F50-498D-8315-C392DADB15AA}" destId="{B7A5F420-015C-4454-B5E6-279A8D7D6F13}" srcOrd="6" destOrd="0" presId="urn:microsoft.com/office/officeart/2005/8/layout/vList5"/>
    <dgm:cxn modelId="{B2F9AFC7-C612-4D9C-8F99-BFFE89433E6A}" type="presParOf" srcId="{B7A5F420-015C-4454-B5E6-279A8D7D6F13}" destId="{597E0AC3-18B9-449B-822D-6A9418AA58B2}" srcOrd="0" destOrd="0" presId="urn:microsoft.com/office/officeart/2005/8/layout/vList5"/>
    <dgm:cxn modelId="{429F6C01-505F-4CCA-AD32-2AC163115BB6}" type="presParOf" srcId="{8FF84ACB-7F50-498D-8315-C392DADB15AA}" destId="{78047C71-B5A6-410E-A15D-32F9FE14D272}" srcOrd="7" destOrd="0" presId="urn:microsoft.com/office/officeart/2005/8/layout/vList5"/>
    <dgm:cxn modelId="{9D896B28-23DF-4B40-9020-40EBF38FCE0D}" type="presParOf" srcId="{8FF84ACB-7F50-498D-8315-C392DADB15AA}" destId="{8069C611-4592-4458-A15F-7B054F522BD2}" srcOrd="8" destOrd="0" presId="urn:microsoft.com/office/officeart/2005/8/layout/vList5"/>
    <dgm:cxn modelId="{67E64C05-19CC-4805-8154-04FD2D97B5A3}" type="presParOf" srcId="{8069C611-4592-4458-A15F-7B054F522BD2}" destId="{380DC641-4445-4BB8-905C-A5D9D1F687DB}" srcOrd="0"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FDD3B3C-A9A6-4EE7-A978-7595DD3C2E89}">
      <dsp:nvSpPr>
        <dsp:cNvPr id="0" name=""/>
        <dsp:cNvSpPr/>
      </dsp:nvSpPr>
      <dsp:spPr>
        <a:xfrm rot="5400000">
          <a:off x="-144130" y="146525"/>
          <a:ext cx="960870" cy="672609"/>
        </a:xfrm>
        <a:prstGeom prst="chevron">
          <a:avLst/>
        </a:prstGeom>
        <a:gradFill rotWithShape="0">
          <a:gsLst>
            <a:gs pos="0">
              <a:srgbClr val="FFFF00"/>
            </a:gs>
            <a:gs pos="76000">
              <a:srgbClr val="009900"/>
            </a:gs>
            <a:gs pos="100000">
              <a:srgbClr val="336600"/>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endParaRPr lang="ru-RU" sz="1600" kern="1200" dirty="0">
            <a:latin typeface="PF DinDisplay Pro Medium" panose="02000506000000020004" pitchFamily="2" charset="0"/>
          </a:endParaRPr>
        </a:p>
      </dsp:txBody>
      <dsp:txXfrm rot="5400000">
        <a:off x="-144130" y="146525"/>
        <a:ext cx="960870" cy="672609"/>
      </dsp:txXfrm>
    </dsp:sp>
    <dsp:sp modelId="{82CBC48C-FA45-4E60-929F-54B1CB29CC5F}">
      <dsp:nvSpPr>
        <dsp:cNvPr id="0" name=""/>
        <dsp:cNvSpPr/>
      </dsp:nvSpPr>
      <dsp:spPr>
        <a:xfrm rot="5400000">
          <a:off x="3732021" y="-3057016"/>
          <a:ext cx="624565" cy="6743389"/>
        </a:xfrm>
        <a:prstGeom prst="round2SameRect">
          <a:avLst/>
        </a:prstGeom>
        <a:solidFill>
          <a:schemeClr val="lt1">
            <a:alpha val="90000"/>
            <a:hueOff val="0"/>
            <a:satOff val="0"/>
            <a:lumOff val="0"/>
            <a:alphaOff val="0"/>
          </a:schemeClr>
        </a:solidFill>
        <a:ln w="9525" cap="flat" cmpd="sng" algn="ctr">
          <a:solidFill>
            <a:schemeClr val="accent3">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ru-RU" sz="1900" b="1" i="0" kern="1200" dirty="0" smtClean="0">
              <a:latin typeface="Tahoma" panose="020B0604030504040204" pitchFamily="34" charset="0"/>
              <a:ea typeface="Tahoma" panose="020B0604030504040204" pitchFamily="34" charset="0"/>
              <a:cs typeface="Tahoma" panose="020B0604030504040204" pitchFamily="34" charset="0"/>
            </a:rPr>
            <a:t>открытое и добровольное взаимодействие налогоплательщиков между собой</a:t>
          </a:r>
          <a:endParaRPr lang="ru-RU" sz="1900" kern="1200" dirty="0">
            <a:latin typeface="Tahoma" panose="020B0604030504040204" pitchFamily="34" charset="0"/>
            <a:ea typeface="Tahoma" panose="020B0604030504040204" pitchFamily="34" charset="0"/>
            <a:cs typeface="Tahoma" panose="020B0604030504040204" pitchFamily="34" charset="0"/>
          </a:endParaRPr>
        </a:p>
      </dsp:txBody>
      <dsp:txXfrm rot="5400000">
        <a:off x="3732021" y="-3057016"/>
        <a:ext cx="624565" cy="6743389"/>
      </dsp:txXfrm>
    </dsp:sp>
    <dsp:sp modelId="{1EE24188-C4CE-4B6D-AE38-3CE5DAD6D194}">
      <dsp:nvSpPr>
        <dsp:cNvPr id="0" name=""/>
        <dsp:cNvSpPr/>
      </dsp:nvSpPr>
      <dsp:spPr>
        <a:xfrm rot="5400000">
          <a:off x="-144130" y="1009964"/>
          <a:ext cx="960870" cy="672609"/>
        </a:xfrm>
        <a:prstGeom prst="chevron">
          <a:avLst/>
        </a:prstGeom>
        <a:gradFill rotWithShape="0">
          <a:gsLst>
            <a:gs pos="0">
              <a:srgbClr val="FFFF00"/>
            </a:gs>
            <a:gs pos="74000">
              <a:srgbClr val="009900"/>
            </a:gs>
            <a:gs pos="100000">
              <a:srgbClr val="009900"/>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endParaRPr lang="ru-RU" sz="1600" kern="1200" dirty="0">
            <a:latin typeface="PF DinDisplay Pro Medium" panose="02000506000000020004" pitchFamily="2" charset="0"/>
          </a:endParaRPr>
        </a:p>
      </dsp:txBody>
      <dsp:txXfrm rot="5400000">
        <a:off x="-144130" y="1009964"/>
        <a:ext cx="960870" cy="672609"/>
      </dsp:txXfrm>
    </dsp:sp>
    <dsp:sp modelId="{BEE3F595-7D83-4D96-81EC-D7287D31081D}">
      <dsp:nvSpPr>
        <dsp:cNvPr id="0" name=""/>
        <dsp:cNvSpPr/>
      </dsp:nvSpPr>
      <dsp:spPr>
        <a:xfrm rot="5400000">
          <a:off x="3732021" y="-2193578"/>
          <a:ext cx="624565" cy="6743389"/>
        </a:xfrm>
        <a:prstGeom prst="round2SameRect">
          <a:avLst/>
        </a:prstGeom>
        <a:solidFill>
          <a:schemeClr val="lt1">
            <a:alpha val="90000"/>
            <a:hueOff val="0"/>
            <a:satOff val="0"/>
            <a:lumOff val="0"/>
            <a:alphaOff val="0"/>
          </a:schemeClr>
        </a:solidFill>
        <a:ln w="9525" cap="flat" cmpd="sng" algn="ctr">
          <a:solidFill>
            <a:schemeClr val="accent3">
              <a:shade val="80000"/>
              <a:hueOff val="40739"/>
              <a:satOff val="2097"/>
              <a:lumOff val="4035"/>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ru-RU" sz="1900" b="1" i="0" kern="1200" dirty="0" smtClean="0">
              <a:latin typeface="Tahoma" panose="020B0604030504040204" pitchFamily="34" charset="0"/>
              <a:ea typeface="Tahoma" panose="020B0604030504040204" pitchFamily="34" charset="0"/>
              <a:cs typeface="Tahoma" panose="020B0604030504040204" pitchFamily="34" charset="0"/>
            </a:rPr>
            <a:t>Презумпция добросовестности налогоплательщика</a:t>
          </a:r>
          <a:endParaRPr lang="ru-RU" sz="1900" kern="1200" dirty="0">
            <a:latin typeface="Tahoma" panose="020B0604030504040204" pitchFamily="34" charset="0"/>
            <a:ea typeface="Tahoma" panose="020B0604030504040204" pitchFamily="34" charset="0"/>
            <a:cs typeface="Tahoma" panose="020B0604030504040204" pitchFamily="34" charset="0"/>
          </a:endParaRPr>
        </a:p>
      </dsp:txBody>
      <dsp:txXfrm rot="5400000">
        <a:off x="3732021" y="-2193578"/>
        <a:ext cx="624565" cy="6743389"/>
      </dsp:txXfrm>
    </dsp:sp>
    <dsp:sp modelId="{D1DB2965-4F73-419B-9DA8-F6E7079787EE}">
      <dsp:nvSpPr>
        <dsp:cNvPr id="0" name=""/>
        <dsp:cNvSpPr/>
      </dsp:nvSpPr>
      <dsp:spPr>
        <a:xfrm rot="5400000">
          <a:off x="-144130" y="1873402"/>
          <a:ext cx="960870" cy="672609"/>
        </a:xfrm>
        <a:prstGeom prst="chevron">
          <a:avLst/>
        </a:prstGeom>
        <a:gradFill rotWithShape="0">
          <a:gsLst>
            <a:gs pos="0">
              <a:srgbClr val="FFFF00"/>
            </a:gs>
            <a:gs pos="80000">
              <a:srgbClr val="009900"/>
            </a:gs>
            <a:gs pos="100000">
              <a:srgbClr val="009900"/>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endParaRPr lang="ru-RU" sz="1600" kern="1200" dirty="0">
            <a:latin typeface="PF DinDisplay Pro Medium" panose="02000506000000020004" pitchFamily="2" charset="0"/>
          </a:endParaRPr>
        </a:p>
      </dsp:txBody>
      <dsp:txXfrm rot="5400000">
        <a:off x="-144130" y="1873402"/>
        <a:ext cx="960870" cy="672609"/>
      </dsp:txXfrm>
    </dsp:sp>
    <dsp:sp modelId="{4EDFDB1D-1185-44C6-ACE3-6241D4648841}">
      <dsp:nvSpPr>
        <dsp:cNvPr id="0" name=""/>
        <dsp:cNvSpPr/>
      </dsp:nvSpPr>
      <dsp:spPr>
        <a:xfrm rot="5400000">
          <a:off x="3732021" y="-1369337"/>
          <a:ext cx="624565" cy="6743389"/>
        </a:xfrm>
        <a:prstGeom prst="round2SameRect">
          <a:avLst/>
        </a:prstGeom>
        <a:solidFill>
          <a:schemeClr val="lt1">
            <a:alpha val="90000"/>
            <a:hueOff val="0"/>
            <a:satOff val="0"/>
            <a:lumOff val="0"/>
            <a:alphaOff val="0"/>
          </a:schemeClr>
        </a:solidFill>
        <a:ln w="9525" cap="flat" cmpd="sng" algn="ctr">
          <a:solidFill>
            <a:schemeClr val="accent3">
              <a:shade val="80000"/>
              <a:hueOff val="81478"/>
              <a:satOff val="4193"/>
              <a:lumOff val="8069"/>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ru-RU" sz="1900" b="1" i="0" kern="1200" dirty="0" smtClean="0">
              <a:latin typeface="Tahoma" panose="020B0604030504040204" pitchFamily="34" charset="0"/>
              <a:ea typeface="Tahoma" panose="020B0604030504040204" pitchFamily="34" charset="0"/>
              <a:cs typeface="Tahoma" panose="020B0604030504040204" pitchFamily="34" charset="0"/>
            </a:rPr>
            <a:t>не нарушение деловой репутации </a:t>
          </a:r>
          <a:endParaRPr lang="ru-RU" sz="1900" kern="1200" dirty="0">
            <a:latin typeface="Tahoma" panose="020B0604030504040204" pitchFamily="34" charset="0"/>
            <a:ea typeface="Tahoma" panose="020B0604030504040204" pitchFamily="34" charset="0"/>
            <a:cs typeface="Tahoma" panose="020B0604030504040204" pitchFamily="34" charset="0"/>
          </a:endParaRPr>
        </a:p>
      </dsp:txBody>
      <dsp:txXfrm rot="5400000">
        <a:off x="3732021" y="-1369337"/>
        <a:ext cx="624565" cy="6743389"/>
      </dsp:txXfrm>
    </dsp:sp>
    <dsp:sp modelId="{F12ECEE8-AC46-4B63-8CC9-A86FBE2F8DDE}">
      <dsp:nvSpPr>
        <dsp:cNvPr id="0" name=""/>
        <dsp:cNvSpPr/>
      </dsp:nvSpPr>
      <dsp:spPr>
        <a:xfrm rot="5400000">
          <a:off x="-144130" y="2736841"/>
          <a:ext cx="960870" cy="672609"/>
        </a:xfrm>
        <a:prstGeom prst="chevron">
          <a:avLst/>
        </a:prstGeom>
        <a:gradFill rotWithShape="0">
          <a:gsLst>
            <a:gs pos="0">
              <a:srgbClr val="FFFF00"/>
            </a:gs>
            <a:gs pos="80000">
              <a:srgbClr val="009900"/>
            </a:gs>
            <a:gs pos="100000">
              <a:srgbClr val="336600"/>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endParaRPr lang="ru-RU" sz="1600" kern="1200" dirty="0">
            <a:latin typeface="PF DinDisplay Pro Medium" panose="02000506000000020004" pitchFamily="2" charset="0"/>
          </a:endParaRPr>
        </a:p>
      </dsp:txBody>
      <dsp:txXfrm rot="5400000">
        <a:off x="-144130" y="2736841"/>
        <a:ext cx="960870" cy="672609"/>
      </dsp:txXfrm>
    </dsp:sp>
    <dsp:sp modelId="{610DFF24-16C6-4644-B6BD-6306A01D8868}">
      <dsp:nvSpPr>
        <dsp:cNvPr id="0" name=""/>
        <dsp:cNvSpPr/>
      </dsp:nvSpPr>
      <dsp:spPr>
        <a:xfrm rot="5400000">
          <a:off x="3732021" y="-467126"/>
          <a:ext cx="624565" cy="6743389"/>
        </a:xfrm>
        <a:prstGeom prst="round2SameRect">
          <a:avLst/>
        </a:prstGeom>
        <a:solidFill>
          <a:schemeClr val="lt1">
            <a:alpha val="90000"/>
            <a:hueOff val="0"/>
            <a:satOff val="0"/>
            <a:lumOff val="0"/>
            <a:alphaOff val="0"/>
          </a:schemeClr>
        </a:solidFill>
        <a:ln w="9525" cap="flat" cmpd="sng" algn="ctr">
          <a:solidFill>
            <a:schemeClr val="accent3">
              <a:shade val="80000"/>
              <a:hueOff val="122216"/>
              <a:satOff val="6290"/>
              <a:lumOff val="12104"/>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ru-RU" sz="1900" b="1" i="0" kern="1200" dirty="0" smtClean="0">
              <a:latin typeface="Tahoma" panose="020B0604030504040204" pitchFamily="34" charset="0"/>
              <a:ea typeface="Tahoma" panose="020B0604030504040204" pitchFamily="34" charset="0"/>
              <a:cs typeface="Tahoma" panose="020B0604030504040204" pitchFamily="34" charset="0"/>
            </a:rPr>
            <a:t>не ограничение конкуренции </a:t>
          </a:r>
          <a:endParaRPr lang="ru-RU" sz="1900" kern="1200" dirty="0">
            <a:latin typeface="Tahoma" panose="020B0604030504040204" pitchFamily="34" charset="0"/>
            <a:ea typeface="Tahoma" panose="020B0604030504040204" pitchFamily="34" charset="0"/>
            <a:cs typeface="Tahoma" panose="020B0604030504040204" pitchFamily="34" charset="0"/>
          </a:endParaRPr>
        </a:p>
      </dsp:txBody>
      <dsp:txXfrm rot="5400000">
        <a:off x="3732021" y="-467126"/>
        <a:ext cx="624565" cy="6743389"/>
      </dsp:txXfrm>
    </dsp:sp>
    <dsp:sp modelId="{ACDE5DCD-57C7-47F2-9461-76F21B7E23E0}">
      <dsp:nvSpPr>
        <dsp:cNvPr id="0" name=""/>
        <dsp:cNvSpPr/>
      </dsp:nvSpPr>
      <dsp:spPr>
        <a:xfrm rot="5400000">
          <a:off x="-144130" y="3600279"/>
          <a:ext cx="960870" cy="672609"/>
        </a:xfrm>
        <a:prstGeom prst="chevron">
          <a:avLst/>
        </a:prstGeom>
        <a:gradFill rotWithShape="0">
          <a:gsLst>
            <a:gs pos="0">
              <a:srgbClr val="FFFF00"/>
            </a:gs>
            <a:gs pos="80000">
              <a:srgbClr val="009900"/>
            </a:gs>
            <a:gs pos="100000">
              <a:srgbClr val="009900"/>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endParaRPr lang="ru-RU" sz="1600" kern="1200" dirty="0">
            <a:latin typeface="PF DinDisplay Pro Medium" panose="02000506000000020004" pitchFamily="2" charset="0"/>
          </a:endParaRPr>
        </a:p>
      </dsp:txBody>
      <dsp:txXfrm rot="5400000">
        <a:off x="-144130" y="3600279"/>
        <a:ext cx="960870" cy="672609"/>
      </dsp:txXfrm>
    </dsp:sp>
    <dsp:sp modelId="{495B2524-CA01-4FD3-8011-EE7D37AF0E2D}">
      <dsp:nvSpPr>
        <dsp:cNvPr id="0" name=""/>
        <dsp:cNvSpPr/>
      </dsp:nvSpPr>
      <dsp:spPr>
        <a:xfrm rot="5400000">
          <a:off x="3732021" y="396737"/>
          <a:ext cx="624565" cy="6743389"/>
        </a:xfrm>
        <a:prstGeom prst="round2SameRect">
          <a:avLst/>
        </a:prstGeom>
        <a:solidFill>
          <a:schemeClr val="lt1">
            <a:alpha val="90000"/>
            <a:hueOff val="0"/>
            <a:satOff val="0"/>
            <a:lumOff val="0"/>
            <a:alphaOff val="0"/>
          </a:schemeClr>
        </a:solidFill>
        <a:ln w="9525" cap="flat" cmpd="sng" algn="ctr">
          <a:solidFill>
            <a:schemeClr val="accent3">
              <a:shade val="80000"/>
              <a:hueOff val="162955"/>
              <a:satOff val="8386"/>
              <a:lumOff val="16138"/>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ru-RU" sz="1900" b="1" kern="1200" dirty="0" smtClean="0">
              <a:latin typeface="Tahoma" panose="020B0604030504040204" pitchFamily="34" charset="0"/>
              <a:ea typeface="Tahoma" panose="020B0604030504040204" pitchFamily="34" charset="0"/>
              <a:cs typeface="Tahoma" panose="020B0604030504040204" pitchFamily="34" charset="0"/>
            </a:rPr>
            <a:t>принцип недискриминационного доступа</a:t>
          </a:r>
          <a:endParaRPr lang="ru-RU" sz="1900" b="1" kern="1200" dirty="0">
            <a:latin typeface="Tahoma" panose="020B0604030504040204" pitchFamily="34" charset="0"/>
            <a:ea typeface="Tahoma" panose="020B0604030504040204" pitchFamily="34" charset="0"/>
            <a:cs typeface="Tahoma" panose="020B0604030504040204" pitchFamily="34" charset="0"/>
          </a:endParaRPr>
        </a:p>
      </dsp:txBody>
      <dsp:txXfrm rot="5400000">
        <a:off x="3732021" y="396737"/>
        <a:ext cx="624565" cy="6743389"/>
      </dsp:txXfrm>
    </dsp:sp>
    <dsp:sp modelId="{42FBCC00-193D-4787-9E4B-04FA5E52C4C6}">
      <dsp:nvSpPr>
        <dsp:cNvPr id="0" name=""/>
        <dsp:cNvSpPr/>
      </dsp:nvSpPr>
      <dsp:spPr>
        <a:xfrm rot="5400000">
          <a:off x="-144130" y="4463717"/>
          <a:ext cx="960870" cy="672609"/>
        </a:xfrm>
        <a:prstGeom prst="chevron">
          <a:avLst/>
        </a:prstGeom>
        <a:gradFill rotWithShape="0">
          <a:gsLst>
            <a:gs pos="0">
              <a:srgbClr val="FFFF00"/>
            </a:gs>
            <a:gs pos="80000">
              <a:srgbClr val="009900"/>
            </a:gs>
            <a:gs pos="100000">
              <a:srgbClr val="009900"/>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endParaRPr lang="ru-RU" sz="1600" kern="1200" dirty="0">
            <a:latin typeface="PF DinDisplay Pro Medium" panose="02000506000000020004" pitchFamily="2" charset="0"/>
          </a:endParaRPr>
        </a:p>
      </dsp:txBody>
      <dsp:txXfrm rot="5400000">
        <a:off x="-144130" y="4463717"/>
        <a:ext cx="960870" cy="672609"/>
      </dsp:txXfrm>
    </dsp:sp>
    <dsp:sp modelId="{13E46F2B-C8F1-4413-B614-0D9187C05006}">
      <dsp:nvSpPr>
        <dsp:cNvPr id="0" name=""/>
        <dsp:cNvSpPr/>
      </dsp:nvSpPr>
      <dsp:spPr>
        <a:xfrm rot="5400000">
          <a:off x="3732021" y="1272704"/>
          <a:ext cx="624565" cy="6743389"/>
        </a:xfrm>
        <a:prstGeom prst="round2SameRect">
          <a:avLst/>
        </a:prstGeom>
        <a:solidFill>
          <a:schemeClr val="lt1">
            <a:alpha val="90000"/>
            <a:hueOff val="0"/>
            <a:satOff val="0"/>
            <a:lumOff val="0"/>
            <a:alphaOff val="0"/>
          </a:schemeClr>
        </a:solidFill>
        <a:ln w="9525" cap="flat" cmpd="sng" algn="ctr">
          <a:solidFill>
            <a:schemeClr val="accent3">
              <a:shade val="80000"/>
              <a:hueOff val="203694"/>
              <a:satOff val="10483"/>
              <a:lumOff val="20173"/>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ru-RU" sz="1900" b="1" i="0" kern="1200" dirty="0" smtClean="0">
              <a:latin typeface="Tahoma" panose="020B0604030504040204" pitchFamily="34" charset="0"/>
              <a:ea typeface="Tahoma" panose="020B0604030504040204" pitchFamily="34" charset="0"/>
              <a:cs typeface="Tahoma" panose="020B0604030504040204" pitchFamily="34" charset="0"/>
            </a:rPr>
            <a:t>соблюдение охраняемой законом тайны:</a:t>
          </a:r>
          <a:endParaRPr lang="ru-RU" sz="1900" kern="1200" dirty="0">
            <a:latin typeface="Tahoma" panose="020B0604030504040204" pitchFamily="34" charset="0"/>
            <a:ea typeface="Tahoma" panose="020B0604030504040204" pitchFamily="34" charset="0"/>
            <a:cs typeface="Tahoma" panose="020B0604030504040204" pitchFamily="34" charset="0"/>
          </a:endParaRPr>
        </a:p>
      </dsp:txBody>
      <dsp:txXfrm rot="5400000">
        <a:off x="3732021" y="1272704"/>
        <a:ext cx="624565" cy="674338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30574" cy="49768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29010" y="0"/>
            <a:ext cx="2930574" cy="497683"/>
          </a:xfrm>
          <a:prstGeom prst="rect">
            <a:avLst/>
          </a:prstGeom>
        </p:spPr>
        <p:txBody>
          <a:bodyPr vert="horz" lIns="91440" tIns="45720" rIns="91440" bIns="45720" rtlCol="0"/>
          <a:lstStyle>
            <a:lvl1pPr algn="r">
              <a:defRPr sz="1200"/>
            </a:lvl1pPr>
          </a:lstStyle>
          <a:p>
            <a:fld id="{0EACF14D-42B8-4EB0-B0B3-38F68A6AEB8B}" type="datetimeFigureOut">
              <a:rPr lang="ru-RU" smtClean="0"/>
              <a:pPr/>
              <a:t>29.10.2018</a:t>
            </a:fld>
            <a:endParaRPr lang="ru-RU"/>
          </a:p>
        </p:txBody>
      </p:sp>
      <p:sp>
        <p:nvSpPr>
          <p:cNvPr id="4" name="Нижний колонтитул 3"/>
          <p:cNvSpPr>
            <a:spLocks noGrp="1"/>
          </p:cNvSpPr>
          <p:nvPr>
            <p:ph type="ftr" sz="quarter" idx="2"/>
          </p:nvPr>
        </p:nvSpPr>
        <p:spPr>
          <a:xfrm>
            <a:off x="0" y="9444830"/>
            <a:ext cx="2930574" cy="497683"/>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29010" y="9444830"/>
            <a:ext cx="2930574" cy="497683"/>
          </a:xfrm>
          <a:prstGeom prst="rect">
            <a:avLst/>
          </a:prstGeom>
        </p:spPr>
        <p:txBody>
          <a:bodyPr vert="horz" lIns="91440" tIns="45720" rIns="91440" bIns="45720" rtlCol="0" anchor="b"/>
          <a:lstStyle>
            <a:lvl1pPr algn="r">
              <a:defRPr sz="1200"/>
            </a:lvl1pPr>
          </a:lstStyle>
          <a:p>
            <a:fld id="{D00F70AB-BCC6-4CD4-A10D-D2297522EEE3}" type="slidenum">
              <a:rPr lang="ru-RU" smtClean="0"/>
              <a:pPr/>
              <a:t>‹#›</a:t>
            </a:fld>
            <a:endParaRPr lang="ru-RU"/>
          </a:p>
        </p:txBody>
      </p:sp>
    </p:spTree>
    <p:extLst>
      <p:ext uri="{BB962C8B-B14F-4D97-AF65-F5344CB8AC3E}">
        <p14:creationId xmlns:p14="http://schemas.microsoft.com/office/powerpoint/2010/main" xmlns="" val="21297042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30574" cy="497683"/>
          </a:xfrm>
          <a:prstGeom prst="rect">
            <a:avLst/>
          </a:prstGeom>
        </p:spPr>
        <p:txBody>
          <a:bodyPr vert="horz" lIns="91504" tIns="45752" rIns="91504" bIns="45752" rtlCol="0"/>
          <a:lstStyle>
            <a:lvl1pPr algn="l" fontAlgn="auto">
              <a:spcBef>
                <a:spcPts val="0"/>
              </a:spcBef>
              <a:spcAft>
                <a:spcPts val="0"/>
              </a:spcAft>
              <a:defRPr kumimoji="0" sz="1200">
                <a:latin typeface="+mn-lt"/>
                <a:cs typeface="+mn-cs"/>
              </a:defRPr>
            </a:lvl1pPr>
          </a:lstStyle>
          <a:p>
            <a:pPr>
              <a:defRPr/>
            </a:pPr>
            <a:endParaRPr lang="ru-RU" dirty="0"/>
          </a:p>
        </p:txBody>
      </p:sp>
      <p:sp>
        <p:nvSpPr>
          <p:cNvPr id="3" name="Дата 2"/>
          <p:cNvSpPr>
            <a:spLocks noGrp="1"/>
          </p:cNvSpPr>
          <p:nvPr>
            <p:ph type="dt" idx="1"/>
          </p:nvPr>
        </p:nvSpPr>
        <p:spPr>
          <a:xfrm>
            <a:off x="3829010" y="0"/>
            <a:ext cx="2930574" cy="497683"/>
          </a:xfrm>
          <a:prstGeom prst="rect">
            <a:avLst/>
          </a:prstGeom>
        </p:spPr>
        <p:txBody>
          <a:bodyPr vert="horz" wrap="square" lIns="91504" tIns="45752" rIns="91504" bIns="45752" numCol="1" anchor="t" anchorCtr="0" compatLnSpc="1">
            <a:prstTxWarp prst="textNoShape">
              <a:avLst/>
            </a:prstTxWarp>
          </a:bodyPr>
          <a:lstStyle>
            <a:lvl1pPr algn="r">
              <a:defRPr kumimoji="0" sz="1200">
                <a:latin typeface="Calibri" pitchFamily="34" charset="0"/>
                <a:cs typeface="Arial" pitchFamily="34" charset="0"/>
              </a:defRPr>
            </a:lvl1pPr>
          </a:lstStyle>
          <a:p>
            <a:pPr>
              <a:defRPr/>
            </a:pPr>
            <a:fld id="{E481CA0C-485A-4712-8A37-DC83DE2F17F0}" type="datetimeFigureOut">
              <a:rPr lang="ru-RU" altLang="ru-RU"/>
              <a:pPr>
                <a:defRPr/>
              </a:pPr>
              <a:t>29.10.2018</a:t>
            </a:fld>
            <a:endParaRPr lang="ru-RU" altLang="ru-RU" dirty="0"/>
          </a:p>
        </p:txBody>
      </p:sp>
      <p:sp>
        <p:nvSpPr>
          <p:cNvPr id="4" name="Образ слайда 3"/>
          <p:cNvSpPr>
            <a:spLocks noGrp="1" noRot="1" noChangeAspect="1"/>
          </p:cNvSpPr>
          <p:nvPr>
            <p:ph type="sldImg" idx="2"/>
          </p:nvPr>
        </p:nvSpPr>
        <p:spPr>
          <a:xfrm>
            <a:off x="893763" y="746125"/>
            <a:ext cx="4973637" cy="3730625"/>
          </a:xfrm>
          <a:prstGeom prst="rect">
            <a:avLst/>
          </a:prstGeom>
          <a:noFill/>
          <a:ln w="12700">
            <a:solidFill>
              <a:prstClr val="black"/>
            </a:solidFill>
          </a:ln>
        </p:spPr>
        <p:txBody>
          <a:bodyPr vert="horz" lIns="91504" tIns="45752" rIns="91504" bIns="45752" rtlCol="0" anchor="ctr"/>
          <a:lstStyle/>
          <a:p>
            <a:pPr lvl="0"/>
            <a:r>
              <a:rPr lang="ru-RU" noProof="0" dirty="0" smtClean="0"/>
              <a:t>м</a:t>
            </a:r>
            <a:endParaRPr lang="ru-RU" noProof="0" dirty="0"/>
          </a:p>
        </p:txBody>
      </p:sp>
      <p:sp>
        <p:nvSpPr>
          <p:cNvPr id="5" name="Заметки 4"/>
          <p:cNvSpPr>
            <a:spLocks noGrp="1"/>
          </p:cNvSpPr>
          <p:nvPr>
            <p:ph type="body" sz="quarter" idx="3"/>
          </p:nvPr>
        </p:nvSpPr>
        <p:spPr>
          <a:xfrm>
            <a:off x="675801" y="4724009"/>
            <a:ext cx="5409562" cy="4472779"/>
          </a:xfrm>
          <a:prstGeom prst="rect">
            <a:avLst/>
          </a:prstGeom>
        </p:spPr>
        <p:txBody>
          <a:bodyPr vert="horz" wrap="square" lIns="91504" tIns="45752" rIns="91504" bIns="45752" numCol="1" anchor="t" anchorCtr="0" compatLnSpc="1">
            <a:prstTxWarp prst="textNoShape">
              <a:avLst/>
            </a:prstTxWarp>
          </a:bodyPr>
          <a:lstStyle/>
          <a:p>
            <a:pPr lvl="0"/>
            <a:r>
              <a:rPr lang="ru-RU" altLang="ru-RU" noProof="0" smtClean="0"/>
              <a:t>Образец текста</a:t>
            </a:r>
          </a:p>
          <a:p>
            <a:pPr lvl="1"/>
            <a:r>
              <a:rPr lang="ru-RU" altLang="ru-RU" noProof="0" smtClean="0"/>
              <a:t>Второй уровень</a:t>
            </a:r>
          </a:p>
          <a:p>
            <a:pPr lvl="2"/>
            <a:r>
              <a:rPr lang="ru-RU" altLang="ru-RU" noProof="0" smtClean="0"/>
              <a:t>Третий уровень</a:t>
            </a:r>
          </a:p>
          <a:p>
            <a:pPr lvl="3"/>
            <a:r>
              <a:rPr lang="ru-RU" altLang="ru-RU" noProof="0" smtClean="0"/>
              <a:t>Четвертый уровень</a:t>
            </a:r>
          </a:p>
          <a:p>
            <a:pPr lvl="4"/>
            <a:r>
              <a:rPr lang="ru-RU" altLang="ru-RU" noProof="0" smtClean="0"/>
              <a:t>Пятый уровень</a:t>
            </a:r>
          </a:p>
        </p:txBody>
      </p:sp>
      <p:sp>
        <p:nvSpPr>
          <p:cNvPr id="6" name="Нижний колонтитул 5"/>
          <p:cNvSpPr>
            <a:spLocks noGrp="1"/>
          </p:cNvSpPr>
          <p:nvPr>
            <p:ph type="ftr" sz="quarter" idx="4"/>
          </p:nvPr>
        </p:nvSpPr>
        <p:spPr>
          <a:xfrm>
            <a:off x="0" y="9443241"/>
            <a:ext cx="2930574" cy="497682"/>
          </a:xfrm>
          <a:prstGeom prst="rect">
            <a:avLst/>
          </a:prstGeom>
        </p:spPr>
        <p:txBody>
          <a:bodyPr vert="horz" lIns="91504" tIns="45752" rIns="91504" bIns="45752" rtlCol="0" anchor="b"/>
          <a:lstStyle>
            <a:lvl1pPr algn="l" fontAlgn="auto">
              <a:spcBef>
                <a:spcPts val="0"/>
              </a:spcBef>
              <a:spcAft>
                <a:spcPts val="0"/>
              </a:spcAft>
              <a:defRPr kumimoji="0" sz="1200">
                <a:latin typeface="+mn-lt"/>
                <a:cs typeface="+mn-cs"/>
              </a:defRPr>
            </a:lvl1pPr>
          </a:lstStyle>
          <a:p>
            <a:pPr>
              <a:defRPr/>
            </a:pPr>
            <a:endParaRPr lang="ru-RU" dirty="0"/>
          </a:p>
        </p:txBody>
      </p:sp>
      <p:sp>
        <p:nvSpPr>
          <p:cNvPr id="7" name="Номер слайда 6"/>
          <p:cNvSpPr>
            <a:spLocks noGrp="1"/>
          </p:cNvSpPr>
          <p:nvPr>
            <p:ph type="sldNum" sz="quarter" idx="5"/>
          </p:nvPr>
        </p:nvSpPr>
        <p:spPr>
          <a:xfrm>
            <a:off x="3829010" y="9443241"/>
            <a:ext cx="2930574" cy="497682"/>
          </a:xfrm>
          <a:prstGeom prst="rect">
            <a:avLst/>
          </a:prstGeom>
        </p:spPr>
        <p:txBody>
          <a:bodyPr vert="horz" wrap="square" lIns="91504" tIns="45752" rIns="91504" bIns="45752" numCol="1" anchor="b" anchorCtr="0" compatLnSpc="1">
            <a:prstTxWarp prst="textNoShape">
              <a:avLst/>
            </a:prstTxWarp>
          </a:bodyPr>
          <a:lstStyle>
            <a:lvl1pPr algn="r">
              <a:defRPr kumimoji="0" sz="1200">
                <a:latin typeface="Calibri" pitchFamily="34" charset="0"/>
                <a:cs typeface="Arial" pitchFamily="34" charset="0"/>
              </a:defRPr>
            </a:lvl1pPr>
          </a:lstStyle>
          <a:p>
            <a:pPr>
              <a:defRPr/>
            </a:pPr>
            <a:fld id="{C2A64C8E-8FFC-4292-B255-A8F5B007075B}" type="slidenum">
              <a:rPr lang="ru-RU" altLang="ru-RU"/>
              <a:pPr>
                <a:defRPr/>
              </a:pPr>
              <a:t>‹#›</a:t>
            </a:fld>
            <a:endParaRPr lang="ru-RU" altLang="ru-RU" dirty="0"/>
          </a:p>
        </p:txBody>
      </p:sp>
    </p:spTree>
    <p:extLst>
      <p:ext uri="{BB962C8B-B14F-4D97-AF65-F5344CB8AC3E}">
        <p14:creationId xmlns:p14="http://schemas.microsoft.com/office/powerpoint/2010/main" xmlns="" val="3700678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Arial" pitchFamily="34" charset="0"/>
      </a:defRPr>
    </a:lvl1pPr>
    <a:lvl2pPr marL="457200" algn="l" rtl="0" eaLnBrk="0" fontAlgn="base" hangingPunct="0">
      <a:spcBef>
        <a:spcPct val="30000"/>
      </a:spcBef>
      <a:spcAft>
        <a:spcPct val="0"/>
      </a:spcAft>
      <a:defRPr kumimoji="1" sz="1200" kern="1200">
        <a:solidFill>
          <a:schemeClr val="tx1"/>
        </a:solidFill>
        <a:latin typeface="+mn-lt"/>
        <a:ea typeface="+mn-ea"/>
        <a:cs typeface="Arial" pitchFamily="34" charset="0"/>
      </a:defRPr>
    </a:lvl2pPr>
    <a:lvl3pPr marL="914400" algn="l" rtl="0" eaLnBrk="0" fontAlgn="base" hangingPunct="0">
      <a:spcBef>
        <a:spcPct val="30000"/>
      </a:spcBef>
      <a:spcAft>
        <a:spcPct val="0"/>
      </a:spcAft>
      <a:defRPr kumimoji="1" sz="1200" kern="1200">
        <a:solidFill>
          <a:schemeClr val="tx1"/>
        </a:solidFill>
        <a:latin typeface="+mn-lt"/>
        <a:ea typeface="+mn-ea"/>
        <a:cs typeface="Arial" pitchFamily="34" charset="0"/>
      </a:defRPr>
    </a:lvl3pPr>
    <a:lvl4pPr marL="1371600" algn="l" rtl="0" eaLnBrk="0" fontAlgn="base" hangingPunct="0">
      <a:spcBef>
        <a:spcPct val="30000"/>
      </a:spcBef>
      <a:spcAft>
        <a:spcPct val="0"/>
      </a:spcAft>
      <a:defRPr kumimoji="1" sz="1200" kern="1200">
        <a:solidFill>
          <a:schemeClr val="tx1"/>
        </a:solidFill>
        <a:latin typeface="+mn-lt"/>
        <a:ea typeface="+mn-ea"/>
        <a:cs typeface="Arial" pitchFamily="34" charset="0"/>
      </a:defRPr>
    </a:lvl4pPr>
    <a:lvl5pPr marL="1828800" algn="l" rtl="0" eaLnBrk="0" fontAlgn="base" hangingPunct="0">
      <a:spcBef>
        <a:spcPct val="30000"/>
      </a:spcBef>
      <a:spcAft>
        <a:spcPct val="0"/>
      </a:spcAft>
      <a:defRPr kumimoji="1" sz="1200" kern="1200">
        <a:solidFill>
          <a:schemeClr val="tx1"/>
        </a:solidFill>
        <a:latin typeface="+mn-lt"/>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C2A64C8E-8FFC-4292-B255-A8F5B007075B}" type="slidenum">
              <a:rPr lang="ru-RU" altLang="ru-RU" smtClean="0"/>
              <a:pPr>
                <a:defRPr/>
              </a:pPr>
              <a:t>18</a:t>
            </a:fld>
            <a:endParaRPr lang="ru-RU" altLang="ru-RU" dirty="0"/>
          </a:p>
        </p:txBody>
      </p:sp>
    </p:spTree>
    <p:extLst>
      <p:ext uri="{BB962C8B-B14F-4D97-AF65-F5344CB8AC3E}">
        <p14:creationId xmlns:p14="http://schemas.microsoft.com/office/powerpoint/2010/main" xmlns="" val="789321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C2A64C8E-8FFC-4292-B255-A8F5B007075B}" type="slidenum">
              <a:rPr lang="ru-RU" altLang="ru-RU" smtClean="0"/>
              <a:pPr>
                <a:defRPr/>
              </a:pPr>
              <a:t>19</a:t>
            </a:fld>
            <a:endParaRPr lang="ru-RU" altLang="ru-RU" dirty="0"/>
          </a:p>
        </p:txBody>
      </p:sp>
    </p:spTree>
    <p:extLst>
      <p:ext uri="{BB962C8B-B14F-4D97-AF65-F5344CB8AC3E}">
        <p14:creationId xmlns:p14="http://schemas.microsoft.com/office/powerpoint/2010/main" xmlns="" val="11071481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3_ Титульный слайд_">
    <p:spTree>
      <p:nvGrpSpPr>
        <p:cNvPr id="1" name=""/>
        <p:cNvGrpSpPr/>
        <p:nvPr/>
      </p:nvGrpSpPr>
      <p:grpSpPr>
        <a:xfrm>
          <a:off x="0" y="0"/>
          <a:ext cx="0" cy="0"/>
          <a:chOff x="0" y="0"/>
          <a:chExt cx="0" cy="0"/>
        </a:xfrm>
      </p:grpSpPr>
      <p:sp>
        <p:nvSpPr>
          <p:cNvPr id="4" name="Прямоугольник 3"/>
          <p:cNvSpPr/>
          <p:nvPr userDrawn="1"/>
        </p:nvSpPr>
        <p:spPr>
          <a:xfrm>
            <a:off x="250825" y="269875"/>
            <a:ext cx="4321175" cy="6327775"/>
          </a:xfrm>
          <a:prstGeom prst="rect">
            <a:avLst/>
          </a:prstGeom>
          <a:solidFill>
            <a:srgbClr val="5162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2" name="Заголовок 1"/>
          <p:cNvSpPr>
            <a:spLocks noGrp="1"/>
          </p:cNvSpPr>
          <p:nvPr>
            <p:ph type="title"/>
          </p:nvPr>
        </p:nvSpPr>
        <p:spPr>
          <a:xfrm>
            <a:off x="4752000" y="4291200"/>
            <a:ext cx="4068000" cy="648000"/>
          </a:xfrm>
          <a:prstGeom prst="rect">
            <a:avLst/>
          </a:prstGeom>
        </p:spPr>
        <p:txBody>
          <a:bodyPr anchor="t">
            <a:noAutofit/>
          </a:bodyPr>
          <a:lstStyle>
            <a:lvl1pPr algn="l">
              <a:lnSpc>
                <a:spcPct val="100000"/>
              </a:lnSpc>
              <a:defRPr sz="1100" baseline="0">
                <a:latin typeface="+mj-lt"/>
                <a:ea typeface="Verdana" pitchFamily="34" charset="0"/>
                <a:cs typeface="Verdana" pitchFamily="34" charset="0"/>
              </a:defRPr>
            </a:lvl1pPr>
          </a:lstStyle>
          <a:p>
            <a:r>
              <a:rPr lang="ru-RU" smtClean="0"/>
              <a:t>Образец заголовка</a:t>
            </a:r>
            <a:endParaRPr lang="ru-RU" dirty="0"/>
          </a:p>
        </p:txBody>
      </p:sp>
      <p:sp>
        <p:nvSpPr>
          <p:cNvPr id="8" name="Текст 3"/>
          <p:cNvSpPr>
            <a:spLocks noGrp="1"/>
          </p:cNvSpPr>
          <p:nvPr>
            <p:ph type="body" sz="half" idx="2"/>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pic>
        <p:nvPicPr>
          <p:cNvPr id="1026"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250825" y="259904"/>
            <a:ext cx="4322763" cy="6327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4283968" y="260648"/>
            <a:ext cx="1911230" cy="56590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29076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04_ Слайд с текстом">
    <p:spTree>
      <p:nvGrpSpPr>
        <p:cNvPr id="1" name=""/>
        <p:cNvGrpSpPr/>
        <p:nvPr/>
      </p:nvGrpSpPr>
      <p:grpSpPr>
        <a:xfrm>
          <a:off x="0" y="0"/>
          <a:ext cx="0" cy="0"/>
          <a:chOff x="0" y="0"/>
          <a:chExt cx="0" cy="0"/>
        </a:xfrm>
      </p:grpSpPr>
      <p:sp>
        <p:nvSpPr>
          <p:cNvPr id="4" name="Прямоугольник 3"/>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2" name="Заголовок 1"/>
          <p:cNvSpPr>
            <a:spLocks noGrp="1"/>
          </p:cNvSpPr>
          <p:nvPr>
            <p:ph type="title"/>
          </p:nvPr>
        </p:nvSpPr>
        <p:spPr>
          <a:xfrm>
            <a:off x="1152000" y="576000"/>
            <a:ext cx="7416000" cy="1123200"/>
          </a:xfrm>
          <a:prstGeom prst="rect">
            <a:avLst/>
          </a:prstGeom>
        </p:spPr>
        <p:txBody>
          <a:bodyPr anchor="t">
            <a:noAutofit/>
          </a:bodyPr>
          <a:lstStyle>
            <a:lvl1pPr algn="l">
              <a:defRPr sz="2600" baseline="0">
                <a:latin typeface="+mj-lt"/>
                <a:ea typeface="Verdana" pitchFamily="34" charset="0"/>
                <a:cs typeface="Verdana" pitchFamily="34" charset="0"/>
              </a:defRPr>
            </a:lvl1pPr>
          </a:lstStyle>
          <a:p>
            <a:r>
              <a:rPr lang="ru-RU" smtClean="0"/>
              <a:t>Образец заголовка</a:t>
            </a:r>
            <a:endParaRPr lang="ru-RU" dirty="0"/>
          </a:p>
        </p:txBody>
      </p:sp>
      <p:sp>
        <p:nvSpPr>
          <p:cNvPr id="7" name="Текст 3"/>
          <p:cNvSpPr>
            <a:spLocks noGrp="1"/>
          </p:cNvSpPr>
          <p:nvPr>
            <p:ph type="body" sz="half" idx="2"/>
          </p:nvPr>
        </p:nvSpPr>
        <p:spPr>
          <a:xfrm>
            <a:off x="1151999" y="2134800"/>
            <a:ext cx="7416000" cy="3600000"/>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6" name="Нижний колонтитул 4"/>
          <p:cNvSpPr>
            <a:spLocks noGrp="1"/>
          </p:cNvSpPr>
          <p:nvPr>
            <p:ph type="ftr" sz="quarter" idx="10"/>
          </p:nvPr>
        </p:nvSpPr>
        <p:spPr>
          <a:xfrm>
            <a:off x="2987675" y="6191250"/>
            <a:ext cx="5327650" cy="360363"/>
          </a:xfrm>
        </p:spPr>
        <p:txBody>
          <a:bodyPr wrap="square" numCol="1" anchorCtr="0" compatLnSpc="1">
            <a:prstTxWarp prst="textNoShape">
              <a:avLst/>
            </a:prstTxWarp>
          </a:bodyPr>
          <a:lstStyle>
            <a:lvl1pPr algn="r" fontAlgn="base">
              <a:spcBef>
                <a:spcPct val="0"/>
              </a:spcBef>
              <a:spcAft>
                <a:spcPct val="0"/>
              </a:spcAft>
              <a:defRPr kumimoji="1" sz="1100">
                <a:solidFill>
                  <a:srgbClr val="898989"/>
                </a:solidFill>
                <a:latin typeface="Tahoma" pitchFamily="34" charset="0"/>
                <a:cs typeface="Arial" pitchFamily="34" charset="0"/>
              </a:defRPr>
            </a:lvl1pPr>
          </a:lstStyle>
          <a:p>
            <a:pPr>
              <a:defRPr/>
            </a:pPr>
            <a:r>
              <a:rPr lang="ru-RU" altLang="ru-RU" dirty="0"/>
              <a:t>Для внутреннего пользования</a:t>
            </a:r>
          </a:p>
        </p:txBody>
      </p:sp>
      <p:sp>
        <p:nvSpPr>
          <p:cNvPr id="8" name="Номер слайда 5"/>
          <p:cNvSpPr>
            <a:spLocks noGrp="1"/>
          </p:cNvSpPr>
          <p:nvPr>
            <p:ph type="sldNum" sz="quarter" idx="11"/>
          </p:nvPr>
        </p:nvSpPr>
        <p:spPr>
          <a:xfrm>
            <a:off x="8388350" y="6191250"/>
            <a:ext cx="360363" cy="360363"/>
          </a:xfrm>
        </p:spPr>
        <p:txBody>
          <a:bodyPr rIns="0" bIns="0"/>
          <a:lstStyle>
            <a:lvl1pPr algn="r" fontAlgn="base">
              <a:spcBef>
                <a:spcPct val="0"/>
              </a:spcBef>
              <a:spcAft>
                <a:spcPct val="0"/>
              </a:spcAft>
              <a:defRPr kumimoji="1">
                <a:latin typeface="+mj-lt"/>
                <a:ea typeface="Verdana" pitchFamily="34" charset="0"/>
                <a:cs typeface="Verdana" pitchFamily="34" charset="0"/>
              </a:defRPr>
            </a:lvl1pPr>
          </a:lstStyle>
          <a:p>
            <a:pPr>
              <a:defRPr/>
            </a:pPr>
            <a:fld id="{6FD5317A-DBD9-4691-B2BC-116A6E951297}" type="slidenum">
              <a:rPr lang="ru-RU"/>
              <a:pPr>
                <a:defRPr/>
              </a:pPr>
              <a:t>‹#›</a:t>
            </a:fld>
            <a:endParaRPr lang="ru-RU" dirty="0"/>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24796" y="6193876"/>
            <a:ext cx="1331633" cy="3942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066448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7_ Слайд с текстом">
    <p:spTree>
      <p:nvGrpSpPr>
        <p:cNvPr id="1" name=""/>
        <p:cNvGrpSpPr/>
        <p:nvPr/>
      </p:nvGrpSpPr>
      <p:grpSpPr>
        <a:xfrm>
          <a:off x="0" y="0"/>
          <a:ext cx="0" cy="0"/>
          <a:chOff x="0" y="0"/>
          <a:chExt cx="0" cy="0"/>
        </a:xfrm>
      </p:grpSpPr>
      <p:sp>
        <p:nvSpPr>
          <p:cNvPr id="4" name="Прямоугольник 3"/>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2" name="Заголовок 1"/>
          <p:cNvSpPr>
            <a:spLocks noGrp="1"/>
          </p:cNvSpPr>
          <p:nvPr>
            <p:ph type="title"/>
          </p:nvPr>
        </p:nvSpPr>
        <p:spPr>
          <a:xfrm>
            <a:off x="1152000" y="576000"/>
            <a:ext cx="7416000" cy="1123200"/>
          </a:xfrm>
          <a:prstGeom prst="rect">
            <a:avLst/>
          </a:prstGeom>
        </p:spPr>
        <p:txBody>
          <a:bodyPr anchor="t">
            <a:noAutofit/>
          </a:bodyPr>
          <a:lstStyle>
            <a:lvl1pPr algn="l">
              <a:defRPr sz="2600" baseline="0">
                <a:latin typeface="+mj-lt"/>
                <a:ea typeface="Verdana" pitchFamily="34" charset="0"/>
                <a:cs typeface="Verdana" pitchFamily="34" charset="0"/>
              </a:defRPr>
            </a:lvl1pPr>
          </a:lstStyle>
          <a:p>
            <a:r>
              <a:rPr lang="ru-RU" smtClean="0"/>
              <a:t>Образец заголовка</a:t>
            </a:r>
            <a:endParaRPr lang="ru-RU" dirty="0"/>
          </a:p>
        </p:txBody>
      </p:sp>
      <p:sp>
        <p:nvSpPr>
          <p:cNvPr id="7" name="Текст 3"/>
          <p:cNvSpPr>
            <a:spLocks noGrp="1"/>
          </p:cNvSpPr>
          <p:nvPr>
            <p:ph type="body" sz="half" idx="2"/>
          </p:nvPr>
        </p:nvSpPr>
        <p:spPr>
          <a:xfrm>
            <a:off x="1151999" y="2134800"/>
            <a:ext cx="7416000" cy="3600000"/>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6" name="Нижний колонтитул 4"/>
          <p:cNvSpPr>
            <a:spLocks noGrp="1"/>
          </p:cNvSpPr>
          <p:nvPr>
            <p:ph type="ftr" sz="quarter" idx="10"/>
          </p:nvPr>
        </p:nvSpPr>
        <p:spPr>
          <a:xfrm>
            <a:off x="2987675" y="6191250"/>
            <a:ext cx="5327650" cy="360363"/>
          </a:xfrm>
        </p:spPr>
        <p:txBody>
          <a:bodyPr wrap="square" numCol="1" anchorCtr="0" compatLnSpc="1">
            <a:prstTxWarp prst="textNoShape">
              <a:avLst/>
            </a:prstTxWarp>
          </a:bodyPr>
          <a:lstStyle>
            <a:lvl1pPr algn="r" fontAlgn="base">
              <a:spcBef>
                <a:spcPct val="0"/>
              </a:spcBef>
              <a:spcAft>
                <a:spcPct val="0"/>
              </a:spcAft>
              <a:defRPr kumimoji="1" sz="1100">
                <a:solidFill>
                  <a:srgbClr val="898989"/>
                </a:solidFill>
                <a:latin typeface="Tahoma" pitchFamily="34" charset="0"/>
                <a:cs typeface="Arial" pitchFamily="34" charset="0"/>
              </a:defRPr>
            </a:lvl1pPr>
          </a:lstStyle>
          <a:p>
            <a:pPr>
              <a:defRPr/>
            </a:pPr>
            <a:r>
              <a:rPr lang="ru-RU" altLang="ru-RU" dirty="0"/>
              <a:t>Для внутреннего пользования</a:t>
            </a:r>
          </a:p>
        </p:txBody>
      </p:sp>
      <p:sp>
        <p:nvSpPr>
          <p:cNvPr id="8" name="Номер слайда 5"/>
          <p:cNvSpPr>
            <a:spLocks noGrp="1"/>
          </p:cNvSpPr>
          <p:nvPr>
            <p:ph type="sldNum" sz="quarter" idx="11"/>
          </p:nvPr>
        </p:nvSpPr>
        <p:spPr>
          <a:xfrm>
            <a:off x="8388350" y="6191250"/>
            <a:ext cx="360363" cy="360363"/>
          </a:xfrm>
        </p:spPr>
        <p:txBody>
          <a:bodyPr rIns="0" bIns="0"/>
          <a:lstStyle>
            <a:lvl1pPr algn="r" fontAlgn="base">
              <a:spcBef>
                <a:spcPct val="0"/>
              </a:spcBef>
              <a:spcAft>
                <a:spcPct val="0"/>
              </a:spcAft>
              <a:defRPr kumimoji="1">
                <a:latin typeface="+mj-lt"/>
                <a:ea typeface="Verdana" pitchFamily="34" charset="0"/>
                <a:cs typeface="Verdana" pitchFamily="34" charset="0"/>
              </a:defRPr>
            </a:lvl1pPr>
          </a:lstStyle>
          <a:p>
            <a:pPr>
              <a:defRPr/>
            </a:pPr>
            <a:fld id="{6FD5317A-DBD9-4691-B2BC-116A6E951297}" type="slidenum">
              <a:rPr lang="ru-RU"/>
              <a:pPr>
                <a:defRPr/>
              </a:pPr>
              <a:t>‹#›</a:t>
            </a:fld>
            <a:endParaRPr lang="ru-RU" dirty="0"/>
          </a:p>
        </p:txBody>
      </p:sp>
    </p:spTree>
    <p:extLst>
      <p:ext uri="{BB962C8B-B14F-4D97-AF65-F5344CB8AC3E}">
        <p14:creationId xmlns:p14="http://schemas.microsoft.com/office/powerpoint/2010/main" xmlns="" val="5000818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05_ Слайд с текстом и изображением">
    <p:spTree>
      <p:nvGrpSpPr>
        <p:cNvPr id="1" name=""/>
        <p:cNvGrpSpPr/>
        <p:nvPr/>
      </p:nvGrpSpPr>
      <p:grpSpPr>
        <a:xfrm>
          <a:off x="0" y="0"/>
          <a:ext cx="0" cy="0"/>
          <a:chOff x="0" y="0"/>
          <a:chExt cx="0" cy="0"/>
        </a:xfrm>
      </p:grpSpPr>
      <p:sp>
        <p:nvSpPr>
          <p:cNvPr id="5" name="Прямоугольник 4"/>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2" name="Заголовок 1"/>
          <p:cNvSpPr>
            <a:spLocks noGrp="1"/>
          </p:cNvSpPr>
          <p:nvPr>
            <p:ph type="title"/>
          </p:nvPr>
        </p:nvSpPr>
        <p:spPr>
          <a:xfrm>
            <a:off x="1152000" y="576000"/>
            <a:ext cx="7416000" cy="1123200"/>
          </a:xfrm>
          <a:prstGeom prst="rect">
            <a:avLst/>
          </a:prstGeom>
        </p:spPr>
        <p:txBody>
          <a:bodyPr anchor="t">
            <a:noAutofit/>
          </a:bodyPr>
          <a:lstStyle>
            <a:lvl1pPr algn="l">
              <a:defRPr sz="2600" baseline="0">
                <a:latin typeface="+mj-lt"/>
                <a:ea typeface="Verdana" pitchFamily="34" charset="0"/>
                <a:cs typeface="Verdana" pitchFamily="34" charset="0"/>
              </a:defRPr>
            </a:lvl1pPr>
          </a:lstStyle>
          <a:p>
            <a:r>
              <a:rPr lang="ru-RU" smtClean="0"/>
              <a:t>Образец заголовка</a:t>
            </a:r>
            <a:endParaRPr lang="ru-RU" dirty="0"/>
          </a:p>
        </p:txBody>
      </p:sp>
      <p:sp>
        <p:nvSpPr>
          <p:cNvPr id="7" name="Текст 3"/>
          <p:cNvSpPr>
            <a:spLocks noGrp="1"/>
          </p:cNvSpPr>
          <p:nvPr>
            <p:ph type="body" sz="half" idx="2"/>
          </p:nvPr>
        </p:nvSpPr>
        <p:spPr>
          <a:xfrm>
            <a:off x="1151999" y="2134800"/>
            <a:ext cx="4140000" cy="3600000"/>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0" name="Рисунок 2"/>
          <p:cNvSpPr>
            <a:spLocks noGrp="1"/>
          </p:cNvSpPr>
          <p:nvPr>
            <p:ph type="pic" idx="1"/>
          </p:nvPr>
        </p:nvSpPr>
        <p:spPr>
          <a:xfrm>
            <a:off x="5436000" y="2160000"/>
            <a:ext cx="3240000" cy="3708000"/>
          </a:xfrm>
          <a:prstGeom prst="rect">
            <a:avLst/>
          </a:prstGeom>
        </p:spPr>
        <p:txBody>
          <a:bodyPr rtlCol="0" anchor="ctr">
            <a:normAutofit/>
          </a:bodyPr>
          <a:lstStyle>
            <a:lvl1pPr marL="0" indent="0" algn="ctr">
              <a:buNone/>
              <a:defRPr sz="1800" baseline="0">
                <a:solidFill>
                  <a:schemeClr val="bg1">
                    <a:lumMod val="50000"/>
                  </a:schemeClr>
                </a:solidFill>
                <a:latin typeface="Courier New" pitchFamily="49" charset="0"/>
                <a:cs typeface="Courier New" pitchFamily="49"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dirty="0" smtClean="0"/>
              <a:t>Вставка рисунка</a:t>
            </a:r>
            <a:endParaRPr lang="ru-RU" noProof="0" dirty="0"/>
          </a:p>
        </p:txBody>
      </p:sp>
      <p:sp>
        <p:nvSpPr>
          <p:cNvPr id="8" name="Нижний колонтитул 4"/>
          <p:cNvSpPr>
            <a:spLocks noGrp="1"/>
          </p:cNvSpPr>
          <p:nvPr>
            <p:ph type="ftr" sz="quarter" idx="10"/>
          </p:nvPr>
        </p:nvSpPr>
        <p:spPr>
          <a:xfrm>
            <a:off x="2987675" y="6191250"/>
            <a:ext cx="5327650" cy="360363"/>
          </a:xfrm>
        </p:spPr>
        <p:txBody>
          <a:bodyPr wrap="square" numCol="1" anchorCtr="0" compatLnSpc="1">
            <a:prstTxWarp prst="textNoShape">
              <a:avLst/>
            </a:prstTxWarp>
          </a:bodyPr>
          <a:lstStyle>
            <a:lvl1pPr algn="r" fontAlgn="base">
              <a:spcBef>
                <a:spcPct val="0"/>
              </a:spcBef>
              <a:spcAft>
                <a:spcPct val="0"/>
              </a:spcAft>
              <a:defRPr kumimoji="1" sz="1100">
                <a:solidFill>
                  <a:srgbClr val="898989"/>
                </a:solidFill>
                <a:latin typeface="Tahoma" pitchFamily="34" charset="0"/>
                <a:cs typeface="Arial" pitchFamily="34" charset="0"/>
              </a:defRPr>
            </a:lvl1pPr>
          </a:lstStyle>
          <a:p>
            <a:pPr>
              <a:defRPr/>
            </a:pPr>
            <a:r>
              <a:rPr lang="ru-RU" altLang="ru-RU" dirty="0"/>
              <a:t>Для внутреннего пользования</a:t>
            </a:r>
          </a:p>
        </p:txBody>
      </p:sp>
      <p:sp>
        <p:nvSpPr>
          <p:cNvPr id="9" name="Номер слайда 5"/>
          <p:cNvSpPr>
            <a:spLocks noGrp="1"/>
          </p:cNvSpPr>
          <p:nvPr>
            <p:ph type="sldNum" sz="quarter" idx="11"/>
          </p:nvPr>
        </p:nvSpPr>
        <p:spPr>
          <a:xfrm>
            <a:off x="8388350" y="6191250"/>
            <a:ext cx="360363" cy="360363"/>
          </a:xfrm>
        </p:spPr>
        <p:txBody>
          <a:bodyPr rIns="0" bIns="0"/>
          <a:lstStyle>
            <a:lvl1pPr algn="r" fontAlgn="base">
              <a:spcBef>
                <a:spcPct val="0"/>
              </a:spcBef>
              <a:spcAft>
                <a:spcPct val="0"/>
              </a:spcAft>
              <a:defRPr kumimoji="1">
                <a:latin typeface="+mj-lt"/>
                <a:ea typeface="Verdana" pitchFamily="34" charset="0"/>
                <a:cs typeface="Verdana" pitchFamily="34" charset="0"/>
              </a:defRPr>
            </a:lvl1pPr>
          </a:lstStyle>
          <a:p>
            <a:pPr>
              <a:defRPr/>
            </a:pPr>
            <a:fld id="{9E1106A5-2C7B-4573-BA2A-D58D98AB84BE}" type="slidenum">
              <a:rPr lang="ru-RU"/>
              <a:pPr>
                <a:defRPr/>
              </a:pPr>
              <a:t>‹#›</a:t>
            </a:fld>
            <a:endParaRPr lang="ru-RU" dirty="0"/>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24796" y="6193876"/>
            <a:ext cx="1331633" cy="3942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854737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06_ Слайд с буллетированным текстом и изображением">
    <p:spTree>
      <p:nvGrpSpPr>
        <p:cNvPr id="1" name=""/>
        <p:cNvGrpSpPr/>
        <p:nvPr/>
      </p:nvGrpSpPr>
      <p:grpSpPr>
        <a:xfrm>
          <a:off x="0" y="0"/>
          <a:ext cx="0" cy="0"/>
          <a:chOff x="0" y="0"/>
          <a:chExt cx="0" cy="0"/>
        </a:xfrm>
      </p:grpSpPr>
      <p:sp>
        <p:nvSpPr>
          <p:cNvPr id="6" name="Прямоугольник 5"/>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pic>
        <p:nvPicPr>
          <p:cNvPr id="7" name="Picture 4" descr="H:\Moscow Exchange (ex-Micex-RTS) brandbook\MSCW_XCHNG_Master_Logo_Folder\PNG\RUSSIAN\MSCW_XCHNG_RGB_RU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20725" y="6191250"/>
            <a:ext cx="166370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Заголовок 1"/>
          <p:cNvSpPr>
            <a:spLocks noGrp="1"/>
          </p:cNvSpPr>
          <p:nvPr>
            <p:ph type="title"/>
          </p:nvPr>
        </p:nvSpPr>
        <p:spPr>
          <a:xfrm>
            <a:off x="1152000" y="576000"/>
            <a:ext cx="7416000" cy="1123200"/>
          </a:xfrm>
          <a:prstGeom prst="rect">
            <a:avLst/>
          </a:prstGeom>
        </p:spPr>
        <p:txBody>
          <a:bodyPr anchor="t">
            <a:noAutofit/>
          </a:bodyPr>
          <a:lstStyle>
            <a:lvl1pPr algn="l">
              <a:defRPr sz="2600" baseline="0">
                <a:latin typeface="+mj-lt"/>
                <a:ea typeface="Verdana" pitchFamily="34" charset="0"/>
                <a:cs typeface="Verdana" pitchFamily="34" charset="0"/>
              </a:defRPr>
            </a:lvl1pPr>
          </a:lstStyle>
          <a:p>
            <a:r>
              <a:rPr lang="ru-RU" smtClean="0"/>
              <a:t>Образец заголовка</a:t>
            </a:r>
            <a:endParaRPr lang="ru-RU" dirty="0"/>
          </a:p>
        </p:txBody>
      </p:sp>
      <p:sp>
        <p:nvSpPr>
          <p:cNvPr id="12" name="Содержимое 3"/>
          <p:cNvSpPr>
            <a:spLocks noGrp="1"/>
          </p:cNvSpPr>
          <p:nvPr>
            <p:ph sz="half" idx="14"/>
          </p:nvPr>
        </p:nvSpPr>
        <p:spPr>
          <a:xfrm>
            <a:off x="4572000" y="2160000"/>
            <a:ext cx="4104000" cy="2782800"/>
          </a:xfrm>
          <a:prstGeom prst="rect">
            <a:avLst/>
          </a:prstGeom>
        </p:spPr>
        <p:txBody>
          <a:bodyPr>
            <a:noAutofit/>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sz="1800" baseline="0">
                <a:solidFill>
                  <a:schemeClr val="bg1">
                    <a:lumMod val="50000"/>
                  </a:schemeClr>
                </a:solidFill>
                <a:latin typeface="Courier New" pitchFamily="49" charset="0"/>
                <a:cs typeface="Courier New" pitchFamily="49" charset="0"/>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p:txBody>
      </p:sp>
      <p:sp>
        <p:nvSpPr>
          <p:cNvPr id="11" name="Текст 3"/>
          <p:cNvSpPr>
            <a:spLocks noGrp="1"/>
          </p:cNvSpPr>
          <p:nvPr>
            <p:ph type="body" sz="half" idx="13"/>
          </p:nvPr>
        </p:nvSpPr>
        <p:spPr>
          <a:xfrm>
            <a:off x="4572000" y="5112000"/>
            <a:ext cx="4176000" cy="576064"/>
          </a:xfrm>
          <a:prstGeom prst="rect">
            <a:avLst/>
          </a:prstGeom>
        </p:spPr>
        <p:txBody>
          <a:bodyPr lIns="0" tIns="0" rIns="0" bIns="0">
            <a:noAutofit/>
          </a:bodyPr>
          <a:lstStyle>
            <a:lvl1pPr marL="0" indent="0">
              <a:lnSpc>
                <a:spcPct val="100000"/>
              </a:lnSpc>
              <a:spcBef>
                <a:spcPts val="0"/>
              </a:spcBef>
              <a:buNone/>
              <a:defRPr sz="11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0" name="Вертикальный текст 2"/>
          <p:cNvSpPr>
            <a:spLocks noGrp="1"/>
          </p:cNvSpPr>
          <p:nvPr>
            <p:ph type="body" orient="vert" idx="1"/>
          </p:nvPr>
        </p:nvSpPr>
        <p:spPr>
          <a:xfrm>
            <a:off x="1152000" y="2134800"/>
            <a:ext cx="3276000" cy="3600000"/>
          </a:xfrm>
          <a:prstGeom prst="rect">
            <a:avLst/>
          </a:prstGeom>
        </p:spPr>
        <p:txBody>
          <a:bodyPr>
            <a:noAutofit/>
          </a:bodyPr>
          <a:lstStyle>
            <a:lvl1pPr marL="174625" indent="-174625" defTabSz="1976438">
              <a:spcBef>
                <a:spcPts val="1800"/>
              </a:spcBef>
              <a:buFont typeface="Wingdings" pitchFamily="2" charset="2"/>
              <a:buChar char="§"/>
              <a:defRPr sz="1600" baseline="0">
                <a:latin typeface="+mj-lt"/>
                <a:ea typeface="Verdana" pitchFamily="34" charset="0"/>
                <a:cs typeface="Verdana" pitchFamily="34" charset="0"/>
              </a:defRPr>
            </a:lvl1pPr>
            <a:lvl2pPr defTabSz="1976438">
              <a:defRPr sz="1600">
                <a:latin typeface="+mj-lt"/>
                <a:ea typeface="Verdana" pitchFamily="34" charset="0"/>
                <a:cs typeface="Verdana" pitchFamily="34" charset="0"/>
              </a:defRPr>
            </a:lvl2pPr>
            <a:lvl3pPr>
              <a:defRPr sz="1600">
                <a:latin typeface="Verdana" pitchFamily="34" charset="0"/>
                <a:ea typeface="Verdana" pitchFamily="34" charset="0"/>
                <a:cs typeface="Verdana" pitchFamily="34" charset="0"/>
              </a:defRPr>
            </a:lvl3pPr>
            <a:lvl4pPr>
              <a:defRPr sz="1600">
                <a:latin typeface="Verdana" pitchFamily="34" charset="0"/>
                <a:ea typeface="Verdana" pitchFamily="34" charset="0"/>
                <a:cs typeface="Verdana" pitchFamily="34" charset="0"/>
              </a:defRPr>
            </a:lvl4pPr>
            <a:lvl5pPr>
              <a:defRPr sz="1600">
                <a:latin typeface="Verdana" pitchFamily="34" charset="0"/>
                <a:ea typeface="Verdana" pitchFamily="34" charset="0"/>
                <a:cs typeface="Verdana" pitchFamily="34" charset="0"/>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smtClean="0"/>
          </a:p>
        </p:txBody>
      </p:sp>
      <p:sp>
        <p:nvSpPr>
          <p:cNvPr id="8" name="Нижний колонтитул 4"/>
          <p:cNvSpPr>
            <a:spLocks noGrp="1"/>
          </p:cNvSpPr>
          <p:nvPr>
            <p:ph type="ftr" sz="quarter" idx="15"/>
          </p:nvPr>
        </p:nvSpPr>
        <p:spPr>
          <a:xfrm>
            <a:off x="2987675" y="6191250"/>
            <a:ext cx="5327650" cy="360363"/>
          </a:xfrm>
        </p:spPr>
        <p:txBody>
          <a:bodyPr wrap="square" numCol="1" anchorCtr="0" compatLnSpc="1">
            <a:prstTxWarp prst="textNoShape">
              <a:avLst/>
            </a:prstTxWarp>
          </a:bodyPr>
          <a:lstStyle>
            <a:lvl1pPr algn="r" fontAlgn="base">
              <a:spcBef>
                <a:spcPct val="0"/>
              </a:spcBef>
              <a:spcAft>
                <a:spcPct val="0"/>
              </a:spcAft>
              <a:defRPr kumimoji="1" sz="1100">
                <a:solidFill>
                  <a:srgbClr val="898989"/>
                </a:solidFill>
                <a:latin typeface="Tahoma" pitchFamily="34" charset="0"/>
                <a:cs typeface="Arial" pitchFamily="34" charset="0"/>
              </a:defRPr>
            </a:lvl1pPr>
          </a:lstStyle>
          <a:p>
            <a:pPr>
              <a:defRPr/>
            </a:pPr>
            <a:r>
              <a:rPr lang="ru-RU" altLang="ru-RU" dirty="0"/>
              <a:t>Для внутреннего пользования</a:t>
            </a:r>
          </a:p>
        </p:txBody>
      </p:sp>
      <p:sp>
        <p:nvSpPr>
          <p:cNvPr id="9" name="Номер слайда 5"/>
          <p:cNvSpPr>
            <a:spLocks noGrp="1"/>
          </p:cNvSpPr>
          <p:nvPr>
            <p:ph type="sldNum" sz="quarter" idx="16"/>
          </p:nvPr>
        </p:nvSpPr>
        <p:spPr>
          <a:xfrm>
            <a:off x="8388350" y="6191250"/>
            <a:ext cx="360363" cy="360363"/>
          </a:xfrm>
        </p:spPr>
        <p:txBody>
          <a:bodyPr rIns="0" bIns="0"/>
          <a:lstStyle>
            <a:lvl1pPr algn="r" fontAlgn="base">
              <a:spcBef>
                <a:spcPct val="0"/>
              </a:spcBef>
              <a:spcAft>
                <a:spcPct val="0"/>
              </a:spcAft>
              <a:defRPr kumimoji="1">
                <a:latin typeface="+mj-lt"/>
                <a:ea typeface="Verdana" pitchFamily="34" charset="0"/>
                <a:cs typeface="Verdana" pitchFamily="34" charset="0"/>
              </a:defRPr>
            </a:lvl1pPr>
          </a:lstStyle>
          <a:p>
            <a:pPr>
              <a:defRPr/>
            </a:pPr>
            <a:fld id="{F24B15BF-1FCF-4EC8-8EDA-CA35A3958FB7}" type="slidenum">
              <a:rPr lang="ru-RU"/>
              <a:pPr>
                <a:defRPr/>
              </a:pPr>
              <a:t>‹#›</a:t>
            </a:fld>
            <a:endParaRPr lang="ru-RU" dirty="0"/>
          </a:p>
        </p:txBody>
      </p:sp>
    </p:spTree>
    <p:extLst>
      <p:ext uri="{BB962C8B-B14F-4D97-AF65-F5344CB8AC3E}">
        <p14:creationId xmlns:p14="http://schemas.microsoft.com/office/powerpoint/2010/main" xmlns="" val="37200387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07_ Слайд с текстом и таблицей">
    <p:spTree>
      <p:nvGrpSpPr>
        <p:cNvPr id="1" name=""/>
        <p:cNvGrpSpPr/>
        <p:nvPr/>
      </p:nvGrpSpPr>
      <p:grpSpPr>
        <a:xfrm>
          <a:off x="0" y="0"/>
          <a:ext cx="0" cy="0"/>
          <a:chOff x="0" y="0"/>
          <a:chExt cx="0" cy="0"/>
        </a:xfrm>
      </p:grpSpPr>
      <p:sp>
        <p:nvSpPr>
          <p:cNvPr id="4" name="Прямоугольник 3"/>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pic>
        <p:nvPicPr>
          <p:cNvPr id="5" name="Picture 4" descr="H:\Moscow Exchange (ex-Micex-RTS) brandbook\MSCW_XCHNG_Master_Logo_Folder\PNG\RUSSIAN\MSCW_XCHNG_RGB_RU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20725" y="6191250"/>
            <a:ext cx="166370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Подзаголовок 2"/>
          <p:cNvSpPr txBox="1">
            <a:spLocks/>
          </p:cNvSpPr>
          <p:nvPr userDrawn="1"/>
        </p:nvSpPr>
        <p:spPr>
          <a:xfrm>
            <a:off x="8388350" y="6237288"/>
            <a:ext cx="360363" cy="360362"/>
          </a:xfrm>
          <a:prstGeom prst="rect">
            <a:avLst/>
          </a:prstGeom>
        </p:spPr>
        <p:txBody>
          <a:bodyPr lIns="0" rIns="0"/>
          <a:lstStyle>
            <a:lvl1pPr marL="0" indent="0" algn="l">
              <a:lnSpc>
                <a:spcPct val="100000"/>
              </a:lnSpc>
              <a:spcBef>
                <a:spcPts val="0"/>
              </a:spcBef>
              <a:buNone/>
              <a:defRPr sz="1100" b="0" baseline="0">
                <a:solidFill>
                  <a:schemeClr val="tx1"/>
                </a:solidFill>
                <a:latin typeface="Verdana" pitchFamily="34" charset="0"/>
                <a:ea typeface="Verdana" pitchFamily="34" charset="0"/>
                <a:cs typeface="Verdan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449263" indent="-449263" algn="r" fontAlgn="auto">
              <a:lnSpc>
                <a:spcPct val="150000"/>
              </a:lnSpc>
              <a:spcAft>
                <a:spcPts val="0"/>
              </a:spcAft>
              <a:buFont typeface="Arial" pitchFamily="34" charset="0"/>
              <a:buNone/>
              <a:defRPr/>
            </a:pPr>
            <a:fld id="{9154E3A7-3D4E-41B4-8897-B352D316D66C}" type="slidenum">
              <a:rPr kumimoji="0" lang="en-US" sz="1000" smtClean="0">
                <a:solidFill>
                  <a:srgbClr val="000000"/>
                </a:solidFill>
                <a:latin typeface="Tahoma" pitchFamily="34" charset="0"/>
                <a:ea typeface="Tahoma" pitchFamily="34" charset="0"/>
                <a:cs typeface="Tahoma" pitchFamily="34" charset="0"/>
              </a:rPr>
              <a:pPr marL="449263" indent="-449263" algn="r" fontAlgn="auto">
                <a:lnSpc>
                  <a:spcPct val="150000"/>
                </a:lnSpc>
                <a:spcAft>
                  <a:spcPts val="0"/>
                </a:spcAft>
                <a:buFont typeface="Arial" pitchFamily="34" charset="0"/>
                <a:buNone/>
                <a:defRPr/>
              </a:pPr>
              <a:t>‹#›</a:t>
            </a:fld>
            <a:endParaRPr kumimoji="0" lang="en-US" sz="1000" dirty="0" smtClean="0">
              <a:solidFill>
                <a:srgbClr val="000000"/>
              </a:solidFill>
              <a:latin typeface="Tahoma" pitchFamily="34" charset="0"/>
              <a:ea typeface="Tahoma" pitchFamily="34" charset="0"/>
              <a:cs typeface="Tahoma" pitchFamily="34" charset="0"/>
            </a:endParaRPr>
          </a:p>
        </p:txBody>
      </p:sp>
      <p:sp>
        <p:nvSpPr>
          <p:cNvPr id="2" name="Заголовок 1"/>
          <p:cNvSpPr>
            <a:spLocks noGrp="1"/>
          </p:cNvSpPr>
          <p:nvPr>
            <p:ph type="title"/>
          </p:nvPr>
        </p:nvSpPr>
        <p:spPr>
          <a:xfrm>
            <a:off x="1152000" y="576000"/>
            <a:ext cx="7416000" cy="1123200"/>
          </a:xfrm>
          <a:prstGeom prst="rect">
            <a:avLst/>
          </a:prstGeom>
        </p:spPr>
        <p:txBody>
          <a:bodyPr anchor="t">
            <a:noAutofit/>
          </a:bodyPr>
          <a:lstStyle>
            <a:lvl1pPr algn="l">
              <a:defRPr sz="2600" baseline="0">
                <a:latin typeface="+mj-lt"/>
                <a:ea typeface="Verdana" pitchFamily="34" charset="0"/>
                <a:cs typeface="Verdana" pitchFamily="34" charset="0"/>
              </a:defRPr>
            </a:lvl1pPr>
          </a:lstStyle>
          <a:p>
            <a:r>
              <a:rPr lang="ru-RU" smtClean="0"/>
              <a:t>Образец заголовка</a:t>
            </a:r>
            <a:endParaRPr lang="ru-RU" dirty="0"/>
          </a:p>
        </p:txBody>
      </p:sp>
      <p:sp>
        <p:nvSpPr>
          <p:cNvPr id="7" name="Текст 3"/>
          <p:cNvSpPr>
            <a:spLocks noGrp="1"/>
          </p:cNvSpPr>
          <p:nvPr>
            <p:ph type="body" sz="half" idx="2"/>
          </p:nvPr>
        </p:nvSpPr>
        <p:spPr>
          <a:xfrm>
            <a:off x="1151998" y="2134800"/>
            <a:ext cx="7416000" cy="1150184"/>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Нижний колонтитул 4"/>
          <p:cNvSpPr>
            <a:spLocks noGrp="1"/>
          </p:cNvSpPr>
          <p:nvPr>
            <p:ph type="ftr" sz="quarter" idx="10"/>
          </p:nvPr>
        </p:nvSpPr>
        <p:spPr>
          <a:xfrm>
            <a:off x="2987675" y="6191250"/>
            <a:ext cx="5327650" cy="360363"/>
          </a:xfrm>
        </p:spPr>
        <p:txBody>
          <a:bodyPr wrap="square" numCol="1" anchorCtr="0" compatLnSpc="1">
            <a:prstTxWarp prst="textNoShape">
              <a:avLst/>
            </a:prstTxWarp>
          </a:bodyPr>
          <a:lstStyle>
            <a:lvl1pPr algn="r" fontAlgn="base">
              <a:spcBef>
                <a:spcPct val="0"/>
              </a:spcBef>
              <a:spcAft>
                <a:spcPct val="0"/>
              </a:spcAft>
              <a:defRPr kumimoji="1" sz="1100">
                <a:solidFill>
                  <a:srgbClr val="898989"/>
                </a:solidFill>
                <a:latin typeface="Tahoma" pitchFamily="34" charset="0"/>
                <a:cs typeface="Arial" pitchFamily="34" charset="0"/>
              </a:defRPr>
            </a:lvl1pPr>
          </a:lstStyle>
          <a:p>
            <a:pPr>
              <a:defRPr/>
            </a:pPr>
            <a:r>
              <a:rPr lang="ru-RU" altLang="ru-RU" dirty="0"/>
              <a:t>Для внутреннего пользования</a:t>
            </a:r>
          </a:p>
        </p:txBody>
      </p:sp>
    </p:spTree>
    <p:extLst>
      <p:ext uri="{BB962C8B-B14F-4D97-AF65-F5344CB8AC3E}">
        <p14:creationId xmlns:p14="http://schemas.microsoft.com/office/powerpoint/2010/main" xmlns="" val="22300302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08_ Слайд с текстом и диаграммой">
    <p:spTree>
      <p:nvGrpSpPr>
        <p:cNvPr id="1" name=""/>
        <p:cNvGrpSpPr/>
        <p:nvPr/>
      </p:nvGrpSpPr>
      <p:grpSpPr>
        <a:xfrm>
          <a:off x="0" y="0"/>
          <a:ext cx="0" cy="0"/>
          <a:chOff x="0" y="0"/>
          <a:chExt cx="0" cy="0"/>
        </a:xfrm>
      </p:grpSpPr>
      <p:sp>
        <p:nvSpPr>
          <p:cNvPr id="6" name="Прямоугольник 5"/>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pic>
        <p:nvPicPr>
          <p:cNvPr id="8" name="Picture 4" descr="H:\Moscow Exchange (ex-Micex-RTS) brandbook\MSCW_XCHNG_Master_Logo_Folder\PNG\RUSSIAN\MSCW_XCHNG_RGB_RU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20725" y="6191250"/>
            <a:ext cx="166370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Заголовок 1"/>
          <p:cNvSpPr>
            <a:spLocks noGrp="1"/>
          </p:cNvSpPr>
          <p:nvPr>
            <p:ph type="title"/>
          </p:nvPr>
        </p:nvSpPr>
        <p:spPr>
          <a:xfrm>
            <a:off x="1152000" y="576000"/>
            <a:ext cx="7416000" cy="1123200"/>
          </a:xfrm>
          <a:prstGeom prst="rect">
            <a:avLst/>
          </a:prstGeom>
        </p:spPr>
        <p:txBody>
          <a:bodyPr anchor="t">
            <a:noAutofit/>
          </a:bodyPr>
          <a:lstStyle>
            <a:lvl1pPr algn="l">
              <a:defRPr sz="2600" baseline="0">
                <a:latin typeface="+mj-lt"/>
                <a:ea typeface="Verdana" pitchFamily="34" charset="0"/>
                <a:cs typeface="Verdana" pitchFamily="34" charset="0"/>
              </a:defRPr>
            </a:lvl1pPr>
          </a:lstStyle>
          <a:p>
            <a:r>
              <a:rPr lang="ru-RU" smtClean="0"/>
              <a:t>Образец заголовка</a:t>
            </a:r>
            <a:endParaRPr lang="ru-RU" dirty="0"/>
          </a:p>
        </p:txBody>
      </p:sp>
      <p:sp>
        <p:nvSpPr>
          <p:cNvPr id="7" name="Текст 3"/>
          <p:cNvSpPr>
            <a:spLocks noGrp="1"/>
          </p:cNvSpPr>
          <p:nvPr>
            <p:ph type="body" sz="half" idx="2"/>
          </p:nvPr>
        </p:nvSpPr>
        <p:spPr>
          <a:xfrm>
            <a:off x="1151999" y="2134800"/>
            <a:ext cx="4140000" cy="3600000"/>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2" name="Содержимое 3"/>
          <p:cNvSpPr>
            <a:spLocks noGrp="1"/>
          </p:cNvSpPr>
          <p:nvPr>
            <p:ph sz="half" idx="14"/>
          </p:nvPr>
        </p:nvSpPr>
        <p:spPr>
          <a:xfrm>
            <a:off x="5436000" y="2160000"/>
            <a:ext cx="3240000" cy="3708000"/>
          </a:xfrm>
          <a:prstGeom prst="rect">
            <a:avLst/>
          </a:prstGeom>
        </p:spPr>
        <p:txBody>
          <a:bodyPr>
            <a:noAutofit/>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sz="1800" baseline="0">
                <a:solidFill>
                  <a:schemeClr val="bg1">
                    <a:lumMod val="50000"/>
                  </a:schemeClr>
                </a:solidFill>
                <a:latin typeface="Courier New" pitchFamily="49" charset="0"/>
                <a:cs typeface="Courier New" pitchFamily="49" charset="0"/>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p:txBody>
      </p:sp>
      <p:sp>
        <p:nvSpPr>
          <p:cNvPr id="11" name="Текст 3"/>
          <p:cNvSpPr>
            <a:spLocks noGrp="1"/>
          </p:cNvSpPr>
          <p:nvPr>
            <p:ph type="body" sz="half" idx="13"/>
          </p:nvPr>
        </p:nvSpPr>
        <p:spPr>
          <a:xfrm>
            <a:off x="5508000" y="5157192"/>
            <a:ext cx="2054288" cy="792088"/>
          </a:xfrm>
          <a:prstGeom prst="rect">
            <a:avLst/>
          </a:prstGeom>
        </p:spPr>
        <p:txBody>
          <a:bodyPr lIns="0" tIns="0" rIns="0" bIns="0">
            <a:noAutofit/>
          </a:bodyPr>
          <a:lstStyle>
            <a:lvl1pPr marL="0" indent="0">
              <a:lnSpc>
                <a:spcPct val="100000"/>
              </a:lnSpc>
              <a:spcBef>
                <a:spcPts val="0"/>
              </a:spcBef>
              <a:buNone/>
              <a:defRPr sz="11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Номер слайда 5"/>
          <p:cNvSpPr>
            <a:spLocks noGrp="1"/>
          </p:cNvSpPr>
          <p:nvPr>
            <p:ph type="sldNum" sz="quarter" idx="15"/>
          </p:nvPr>
        </p:nvSpPr>
        <p:spPr>
          <a:xfrm>
            <a:off x="8388350" y="6191250"/>
            <a:ext cx="360363" cy="360363"/>
          </a:xfrm>
        </p:spPr>
        <p:txBody>
          <a:bodyPr rIns="0" bIns="0"/>
          <a:lstStyle>
            <a:lvl1pPr algn="r" fontAlgn="base">
              <a:spcBef>
                <a:spcPct val="0"/>
              </a:spcBef>
              <a:spcAft>
                <a:spcPct val="0"/>
              </a:spcAft>
              <a:defRPr kumimoji="1">
                <a:latin typeface="+mj-lt"/>
                <a:ea typeface="Verdana" pitchFamily="34" charset="0"/>
                <a:cs typeface="Verdana" pitchFamily="34" charset="0"/>
              </a:defRPr>
            </a:lvl1pPr>
          </a:lstStyle>
          <a:p>
            <a:pPr>
              <a:defRPr/>
            </a:pPr>
            <a:fld id="{090EA06A-105E-40AE-9365-FC10DCBC93FC}" type="slidenum">
              <a:rPr lang="ru-RU"/>
              <a:pPr>
                <a:defRPr/>
              </a:pPr>
              <a:t>‹#›</a:t>
            </a:fld>
            <a:endParaRPr lang="ru-RU" dirty="0"/>
          </a:p>
        </p:txBody>
      </p:sp>
      <p:sp>
        <p:nvSpPr>
          <p:cNvPr id="10" name="Нижний колонтитул 4"/>
          <p:cNvSpPr>
            <a:spLocks noGrp="1"/>
          </p:cNvSpPr>
          <p:nvPr>
            <p:ph type="ftr" sz="quarter" idx="16"/>
          </p:nvPr>
        </p:nvSpPr>
        <p:spPr>
          <a:xfrm>
            <a:off x="2987675" y="6191250"/>
            <a:ext cx="5327650" cy="360363"/>
          </a:xfrm>
        </p:spPr>
        <p:txBody>
          <a:bodyPr wrap="square" numCol="1" anchorCtr="0" compatLnSpc="1">
            <a:prstTxWarp prst="textNoShape">
              <a:avLst/>
            </a:prstTxWarp>
          </a:bodyPr>
          <a:lstStyle>
            <a:lvl1pPr algn="r" fontAlgn="base">
              <a:spcBef>
                <a:spcPct val="0"/>
              </a:spcBef>
              <a:spcAft>
                <a:spcPct val="0"/>
              </a:spcAft>
              <a:defRPr kumimoji="1" sz="1100">
                <a:solidFill>
                  <a:srgbClr val="898989"/>
                </a:solidFill>
                <a:latin typeface="Tahoma" pitchFamily="34" charset="0"/>
                <a:cs typeface="Arial" pitchFamily="34" charset="0"/>
              </a:defRPr>
            </a:lvl1pPr>
          </a:lstStyle>
          <a:p>
            <a:pPr>
              <a:defRPr/>
            </a:pPr>
            <a:r>
              <a:rPr lang="ru-RU" altLang="ru-RU" dirty="0"/>
              <a:t>Для внутреннего пользования</a:t>
            </a:r>
          </a:p>
        </p:txBody>
      </p:sp>
    </p:spTree>
    <p:extLst>
      <p:ext uri="{BB962C8B-B14F-4D97-AF65-F5344CB8AC3E}">
        <p14:creationId xmlns:p14="http://schemas.microsoft.com/office/powerpoint/2010/main" xmlns="" val="527389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9_ Слайд с выносом">
    <p:spTree>
      <p:nvGrpSpPr>
        <p:cNvPr id="1" name=""/>
        <p:cNvGrpSpPr/>
        <p:nvPr/>
      </p:nvGrpSpPr>
      <p:grpSpPr>
        <a:xfrm>
          <a:off x="0" y="0"/>
          <a:ext cx="0" cy="0"/>
          <a:chOff x="0" y="0"/>
          <a:chExt cx="0" cy="0"/>
        </a:xfrm>
      </p:grpSpPr>
      <p:pic>
        <p:nvPicPr>
          <p:cNvPr id="3" name="Picture 3" descr="\\atlas-old\Департамент_по_коммуникациям\Отдел_управления_брендом\Фирменный стиль\Шаблон презентаций\купол2.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t="3789" b="343"/>
          <a:stretch>
            <a:fillRect/>
          </a:stretch>
        </p:blipFill>
        <p:spPr bwMode="auto">
          <a:xfrm>
            <a:off x="250825" y="260350"/>
            <a:ext cx="8642350" cy="6372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Заголовок 1"/>
          <p:cNvSpPr>
            <a:spLocks noGrp="1"/>
          </p:cNvSpPr>
          <p:nvPr>
            <p:ph type="title"/>
          </p:nvPr>
        </p:nvSpPr>
        <p:spPr>
          <a:xfrm>
            <a:off x="648000" y="612000"/>
            <a:ext cx="5040000" cy="2160000"/>
          </a:xfrm>
          <a:prstGeom prst="rect">
            <a:avLst/>
          </a:prstGeom>
        </p:spPr>
        <p:txBody>
          <a:bodyPr anchor="t">
            <a:noAutofit/>
          </a:bodyPr>
          <a:lstStyle>
            <a:lvl1pPr algn="l">
              <a:defRPr sz="2600" baseline="0">
                <a:latin typeface="+mj-lt"/>
                <a:ea typeface="Verdana" pitchFamily="34" charset="0"/>
                <a:cs typeface="Verdana" pitchFamily="34" charset="0"/>
              </a:defRPr>
            </a:lvl1pPr>
          </a:lstStyle>
          <a:p>
            <a:r>
              <a:rPr lang="ru-RU" smtClean="0"/>
              <a:t>Образец заголовка</a:t>
            </a:r>
            <a:endParaRPr lang="ru-RU" dirty="0"/>
          </a:p>
        </p:txBody>
      </p:sp>
    </p:spTree>
    <p:extLst>
      <p:ext uri="{BB962C8B-B14F-4D97-AF65-F5344CB8AC3E}">
        <p14:creationId xmlns:p14="http://schemas.microsoft.com/office/powerpoint/2010/main" xmlns="" val="36362895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 Слайд с выносом">
    <p:spTree>
      <p:nvGrpSpPr>
        <p:cNvPr id="1" name=""/>
        <p:cNvGrpSpPr/>
        <p:nvPr/>
      </p:nvGrpSpPr>
      <p:grpSpPr>
        <a:xfrm>
          <a:off x="0" y="0"/>
          <a:ext cx="0" cy="0"/>
          <a:chOff x="0" y="0"/>
          <a:chExt cx="0" cy="0"/>
        </a:xfrm>
      </p:grpSpPr>
      <p:pic>
        <p:nvPicPr>
          <p:cNvPr id="3" name="Picture 2" descr="http://foundwalls.com/wp-content/uploads/2012/04/field-wheat.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l="20935" t="10631" r="20935" b="31241"/>
          <a:stretch>
            <a:fillRect/>
          </a:stretch>
        </p:blipFill>
        <p:spPr bwMode="auto">
          <a:xfrm>
            <a:off x="269875" y="260350"/>
            <a:ext cx="8604250" cy="6318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Заголовок 1"/>
          <p:cNvSpPr>
            <a:spLocks noGrp="1"/>
          </p:cNvSpPr>
          <p:nvPr>
            <p:ph type="title"/>
          </p:nvPr>
        </p:nvSpPr>
        <p:spPr>
          <a:xfrm>
            <a:off x="648000" y="612000"/>
            <a:ext cx="5040000" cy="2160000"/>
          </a:xfrm>
          <a:prstGeom prst="rect">
            <a:avLst/>
          </a:prstGeom>
        </p:spPr>
        <p:txBody>
          <a:bodyPr anchor="t">
            <a:noAutofit/>
          </a:bodyPr>
          <a:lstStyle>
            <a:lvl1pPr algn="l">
              <a:defRPr sz="2600" baseline="0">
                <a:solidFill>
                  <a:schemeClr val="tx1"/>
                </a:solidFill>
                <a:latin typeface="+mj-lt"/>
                <a:ea typeface="Verdana" pitchFamily="34" charset="0"/>
                <a:cs typeface="Verdana" pitchFamily="34" charset="0"/>
              </a:defRPr>
            </a:lvl1pPr>
          </a:lstStyle>
          <a:p>
            <a:r>
              <a:rPr lang="ru-RU" smtClean="0"/>
              <a:t>Образец заголовка</a:t>
            </a:r>
            <a:endParaRPr lang="ru-RU" dirty="0"/>
          </a:p>
        </p:txBody>
      </p:sp>
    </p:spTree>
    <p:extLst>
      <p:ext uri="{BB962C8B-B14F-4D97-AF65-F5344CB8AC3E}">
        <p14:creationId xmlns:p14="http://schemas.microsoft.com/office/powerpoint/2010/main" xmlns="" val="37388406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 Слайд с выносом">
    <p:spTree>
      <p:nvGrpSpPr>
        <p:cNvPr id="1" name=""/>
        <p:cNvGrpSpPr/>
        <p:nvPr/>
      </p:nvGrpSpPr>
      <p:grpSpPr>
        <a:xfrm>
          <a:off x="0" y="0"/>
          <a:ext cx="0" cy="0"/>
          <a:chOff x="0" y="0"/>
          <a:chExt cx="0" cy="0"/>
        </a:xfrm>
      </p:grpSpPr>
      <p:sp>
        <p:nvSpPr>
          <p:cNvPr id="3" name="Прямоугольник 2"/>
          <p:cNvSpPr/>
          <p:nvPr userDrawn="1"/>
        </p:nvSpPr>
        <p:spPr>
          <a:xfrm>
            <a:off x="269875" y="260350"/>
            <a:ext cx="8604250" cy="6318250"/>
          </a:xfrm>
          <a:prstGeom prst="rect">
            <a:avLst/>
          </a:prstGeom>
          <a:solidFill>
            <a:srgbClr val="6D6F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11" name="Заголовок 1"/>
          <p:cNvSpPr>
            <a:spLocks noGrp="1"/>
          </p:cNvSpPr>
          <p:nvPr>
            <p:ph type="title"/>
          </p:nvPr>
        </p:nvSpPr>
        <p:spPr>
          <a:xfrm>
            <a:off x="648000" y="612000"/>
            <a:ext cx="5040000" cy="2160000"/>
          </a:xfrm>
          <a:prstGeom prst="rect">
            <a:avLst/>
          </a:prstGeom>
        </p:spPr>
        <p:txBody>
          <a:bodyPr anchor="t">
            <a:noAutofit/>
          </a:bodyPr>
          <a:lstStyle>
            <a:lvl1pPr algn="l">
              <a:defRPr sz="2600" baseline="0">
                <a:solidFill>
                  <a:schemeClr val="bg1"/>
                </a:solidFill>
                <a:latin typeface="+mj-lt"/>
                <a:ea typeface="Verdana" pitchFamily="34" charset="0"/>
                <a:cs typeface="Verdana" pitchFamily="34" charset="0"/>
              </a:defRPr>
            </a:lvl1pPr>
          </a:lstStyle>
          <a:p>
            <a:r>
              <a:rPr lang="ru-RU" smtClean="0"/>
              <a:t>Образец заголовка</a:t>
            </a:r>
            <a:endParaRPr lang="ru-RU" dirty="0"/>
          </a:p>
        </p:txBody>
      </p:sp>
    </p:spTree>
    <p:extLst>
      <p:ext uri="{BB962C8B-B14F-4D97-AF65-F5344CB8AC3E}">
        <p14:creationId xmlns:p14="http://schemas.microsoft.com/office/powerpoint/2010/main" xmlns="" val="3491421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_ Слайд с выносом">
    <p:spTree>
      <p:nvGrpSpPr>
        <p:cNvPr id="1" name=""/>
        <p:cNvGrpSpPr/>
        <p:nvPr/>
      </p:nvGrpSpPr>
      <p:grpSpPr>
        <a:xfrm>
          <a:off x="0" y="0"/>
          <a:ext cx="0" cy="0"/>
          <a:chOff x="0" y="0"/>
          <a:chExt cx="0" cy="0"/>
        </a:xfrm>
      </p:grpSpPr>
      <p:sp>
        <p:nvSpPr>
          <p:cNvPr id="3" name="Прямоугольник 2"/>
          <p:cNvSpPr/>
          <p:nvPr userDrawn="1"/>
        </p:nvSpPr>
        <p:spPr>
          <a:xfrm>
            <a:off x="269875" y="260350"/>
            <a:ext cx="8604250" cy="6318250"/>
          </a:xfrm>
          <a:prstGeom prst="rect">
            <a:avLst/>
          </a:prstGeom>
          <a:solidFill>
            <a:srgbClr val="5D4F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11" name="Заголовок 1"/>
          <p:cNvSpPr>
            <a:spLocks noGrp="1"/>
          </p:cNvSpPr>
          <p:nvPr>
            <p:ph type="title"/>
          </p:nvPr>
        </p:nvSpPr>
        <p:spPr>
          <a:xfrm>
            <a:off x="648000" y="612000"/>
            <a:ext cx="5040000" cy="2160000"/>
          </a:xfrm>
          <a:prstGeom prst="rect">
            <a:avLst/>
          </a:prstGeom>
        </p:spPr>
        <p:txBody>
          <a:bodyPr anchor="t">
            <a:noAutofit/>
          </a:bodyPr>
          <a:lstStyle>
            <a:lvl1pPr algn="l">
              <a:defRPr sz="2600" baseline="0">
                <a:solidFill>
                  <a:schemeClr val="bg1"/>
                </a:solidFill>
                <a:latin typeface="+mj-lt"/>
                <a:ea typeface="Verdana" pitchFamily="34" charset="0"/>
                <a:cs typeface="Verdana" pitchFamily="34" charset="0"/>
              </a:defRPr>
            </a:lvl1pPr>
          </a:lstStyle>
          <a:p>
            <a:r>
              <a:rPr lang="ru-RU" smtClean="0"/>
              <a:t>Образец заголовка</a:t>
            </a:r>
            <a:endParaRPr lang="ru-RU" dirty="0"/>
          </a:p>
        </p:txBody>
      </p:sp>
    </p:spTree>
    <p:extLst>
      <p:ext uri="{BB962C8B-B14F-4D97-AF65-F5344CB8AC3E}">
        <p14:creationId xmlns:p14="http://schemas.microsoft.com/office/powerpoint/2010/main" xmlns="" val="2603520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4_ Титульный слайд_">
    <p:spTree>
      <p:nvGrpSpPr>
        <p:cNvPr id="1" name=""/>
        <p:cNvGrpSpPr/>
        <p:nvPr/>
      </p:nvGrpSpPr>
      <p:grpSpPr>
        <a:xfrm>
          <a:off x="0" y="0"/>
          <a:ext cx="0" cy="0"/>
          <a:chOff x="0" y="0"/>
          <a:chExt cx="0" cy="0"/>
        </a:xfrm>
      </p:grpSpPr>
      <p:sp>
        <p:nvSpPr>
          <p:cNvPr id="4" name="Прямоугольник 3"/>
          <p:cNvSpPr/>
          <p:nvPr userDrawn="1"/>
        </p:nvSpPr>
        <p:spPr>
          <a:xfrm>
            <a:off x="250825" y="269875"/>
            <a:ext cx="4321175" cy="6327775"/>
          </a:xfrm>
          <a:prstGeom prst="rect">
            <a:avLst/>
          </a:prstGeom>
          <a:solidFill>
            <a:srgbClr val="6D6F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pic>
        <p:nvPicPr>
          <p:cNvPr id="5" name="Picture 4" descr="H:\Moscow Exchange (ex-Micex-RTS) brandbook\MSCW_XCHNG_Master_Logo_Folder\PNG\RUSSIAN\MSCW_XCHNG_RGB_RU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65613" y="269875"/>
            <a:ext cx="2414587" cy="57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Заголовок 1"/>
          <p:cNvSpPr>
            <a:spLocks noGrp="1"/>
          </p:cNvSpPr>
          <p:nvPr>
            <p:ph type="title"/>
          </p:nvPr>
        </p:nvSpPr>
        <p:spPr>
          <a:xfrm>
            <a:off x="4752000" y="4291200"/>
            <a:ext cx="4068000" cy="648000"/>
          </a:xfrm>
          <a:prstGeom prst="rect">
            <a:avLst/>
          </a:prstGeom>
        </p:spPr>
        <p:txBody>
          <a:bodyPr anchor="t">
            <a:noAutofit/>
          </a:bodyPr>
          <a:lstStyle>
            <a:lvl1pPr algn="l">
              <a:lnSpc>
                <a:spcPct val="100000"/>
              </a:lnSpc>
              <a:defRPr sz="1100" baseline="0">
                <a:latin typeface="+mj-lt"/>
                <a:ea typeface="Verdana" pitchFamily="34" charset="0"/>
                <a:cs typeface="Verdana" pitchFamily="34" charset="0"/>
              </a:defRPr>
            </a:lvl1pPr>
          </a:lstStyle>
          <a:p>
            <a:r>
              <a:rPr lang="ru-RU" smtClean="0"/>
              <a:t>Образец заголовка</a:t>
            </a:r>
            <a:endParaRPr lang="ru-RU" dirty="0"/>
          </a:p>
        </p:txBody>
      </p:sp>
      <p:sp>
        <p:nvSpPr>
          <p:cNvPr id="8" name="Текст 3"/>
          <p:cNvSpPr>
            <a:spLocks noGrp="1"/>
          </p:cNvSpPr>
          <p:nvPr>
            <p:ph type="body" sz="half" idx="2"/>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xmlns="" val="28182671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07_ Заключительный слайд">
    <p:spTree>
      <p:nvGrpSpPr>
        <p:cNvPr id="1" name=""/>
        <p:cNvGrpSpPr/>
        <p:nvPr/>
      </p:nvGrpSpPr>
      <p:grpSpPr>
        <a:xfrm>
          <a:off x="0" y="0"/>
          <a:ext cx="0" cy="0"/>
          <a:chOff x="0" y="0"/>
          <a:chExt cx="0" cy="0"/>
        </a:xfrm>
      </p:grpSpPr>
      <p:sp>
        <p:nvSpPr>
          <p:cNvPr id="3" name="Подзаголовок 2"/>
          <p:cNvSpPr txBox="1">
            <a:spLocks/>
          </p:cNvSpPr>
          <p:nvPr/>
        </p:nvSpPr>
        <p:spPr bwMode="auto">
          <a:xfrm>
            <a:off x="395288" y="539750"/>
            <a:ext cx="7199312" cy="1439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sz="2400">
                <a:solidFill>
                  <a:schemeClr val="tx1"/>
                </a:solidFill>
                <a:latin typeface="Arial" pitchFamily="34" charset="0"/>
                <a:cs typeface="Arial" pitchFamily="34" charset="0"/>
              </a:defRPr>
            </a:lvl1pPr>
            <a:lvl2pPr marL="742950" indent="-285750" eaLnBrk="0" hangingPunct="0">
              <a:defRPr kumimoji="1" sz="2400">
                <a:solidFill>
                  <a:schemeClr val="tx1"/>
                </a:solidFill>
                <a:latin typeface="Arial" pitchFamily="34" charset="0"/>
                <a:cs typeface="Arial" pitchFamily="34" charset="0"/>
              </a:defRPr>
            </a:lvl2pPr>
            <a:lvl3pPr marL="1143000" indent="-228600" eaLnBrk="0" hangingPunct="0">
              <a:defRPr kumimoji="1" sz="2400">
                <a:solidFill>
                  <a:schemeClr val="tx1"/>
                </a:solidFill>
                <a:latin typeface="Arial" pitchFamily="34" charset="0"/>
                <a:cs typeface="Arial" pitchFamily="34" charset="0"/>
              </a:defRPr>
            </a:lvl3pPr>
            <a:lvl4pPr marL="1600200" indent="-228600" eaLnBrk="0" hangingPunct="0">
              <a:defRPr kumimoji="1" sz="2400">
                <a:solidFill>
                  <a:schemeClr val="tx1"/>
                </a:solidFill>
                <a:latin typeface="Arial" pitchFamily="34" charset="0"/>
                <a:cs typeface="Arial" pitchFamily="34" charset="0"/>
              </a:defRPr>
            </a:lvl4pPr>
            <a:lvl5pPr marL="2057400" indent="-228600" eaLnBrk="0" hangingPunct="0">
              <a:defRPr kumimoji="1" sz="2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kumimoji="1" sz="2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kumimoji="1" sz="2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kumimoji="1" sz="2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kumimoji="1" sz="2400">
                <a:solidFill>
                  <a:schemeClr val="tx1"/>
                </a:solidFill>
                <a:latin typeface="Arial" pitchFamily="34" charset="0"/>
                <a:cs typeface="Arial" pitchFamily="34" charset="0"/>
              </a:defRPr>
            </a:lvl9pPr>
          </a:lstStyle>
          <a:p>
            <a:pPr eaLnBrk="1" hangingPunct="1">
              <a:buFont typeface="Arial" pitchFamily="34" charset="0"/>
              <a:buNone/>
              <a:defRPr/>
            </a:pPr>
            <a:r>
              <a:rPr lang="ru-RU" altLang="ru-RU" sz="3600" dirty="0" smtClean="0">
                <a:latin typeface="Tahoma" pitchFamily="34" charset="0"/>
                <a:cs typeface="Tahoma" pitchFamily="34" charset="0"/>
              </a:rPr>
              <a:t>СПАСИБО</a:t>
            </a:r>
          </a:p>
          <a:p>
            <a:pPr eaLnBrk="1" hangingPunct="1">
              <a:lnSpc>
                <a:spcPct val="90000"/>
              </a:lnSpc>
              <a:buFont typeface="Arial" pitchFamily="34" charset="0"/>
              <a:buNone/>
              <a:defRPr/>
            </a:pPr>
            <a:r>
              <a:rPr lang="ru-RU" altLang="ru-RU" sz="3600" b="1" dirty="0" smtClean="0">
                <a:latin typeface="Tahoma" pitchFamily="34" charset="0"/>
                <a:cs typeface="Tahoma" pitchFamily="34" charset="0"/>
              </a:rPr>
              <a:t>ЗА ВНИМАНИЕ</a:t>
            </a:r>
          </a:p>
        </p:txBody>
      </p:sp>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4319588" y="5688013"/>
            <a:ext cx="1822894" cy="5397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798869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1FE15B02-3366-4E38-8639-60F37EA56DAB}" type="datetimeFigureOut">
              <a:rPr lang="ru-RU" smtClean="0"/>
              <a:pPr/>
              <a:t>29.10.2018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46B23C-FCF1-4882-A5BA-D6F0C1263DA1}" type="slidenum">
              <a:rPr lang="ru-RU" smtClean="0"/>
              <a:pPr/>
              <a:t>‹#›</a:t>
            </a:fld>
            <a:endParaRPr lang="ru-RU"/>
          </a:p>
        </p:txBody>
      </p:sp>
    </p:spTree>
    <p:extLst>
      <p:ext uri="{BB962C8B-B14F-4D97-AF65-F5344CB8AC3E}">
        <p14:creationId xmlns:p14="http://schemas.microsoft.com/office/powerpoint/2010/main" xmlns="" val="75216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5_ Титульный слайд_">
    <p:spTree>
      <p:nvGrpSpPr>
        <p:cNvPr id="1" name=""/>
        <p:cNvGrpSpPr/>
        <p:nvPr/>
      </p:nvGrpSpPr>
      <p:grpSpPr>
        <a:xfrm>
          <a:off x="0" y="0"/>
          <a:ext cx="0" cy="0"/>
          <a:chOff x="0" y="0"/>
          <a:chExt cx="0" cy="0"/>
        </a:xfrm>
      </p:grpSpPr>
      <p:sp>
        <p:nvSpPr>
          <p:cNvPr id="4" name="Прямоугольник 3"/>
          <p:cNvSpPr/>
          <p:nvPr userDrawn="1"/>
        </p:nvSpPr>
        <p:spPr>
          <a:xfrm>
            <a:off x="250825" y="269875"/>
            <a:ext cx="4321175" cy="6327775"/>
          </a:xfrm>
          <a:prstGeom prst="rect">
            <a:avLst/>
          </a:prstGeom>
          <a:solidFill>
            <a:srgbClr val="5D4F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pic>
        <p:nvPicPr>
          <p:cNvPr id="5" name="Picture 4" descr="H:\Moscow Exchange (ex-Micex-RTS) brandbook\MSCW_XCHNG_Master_Logo_Folder\PNG\RUSSIAN\MSCW_XCHNG_RGB_RU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65613" y="269875"/>
            <a:ext cx="2414587" cy="57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Заголовок 1"/>
          <p:cNvSpPr>
            <a:spLocks noGrp="1"/>
          </p:cNvSpPr>
          <p:nvPr>
            <p:ph type="title"/>
          </p:nvPr>
        </p:nvSpPr>
        <p:spPr>
          <a:xfrm>
            <a:off x="4752000" y="4291200"/>
            <a:ext cx="4068000" cy="648000"/>
          </a:xfrm>
          <a:prstGeom prst="rect">
            <a:avLst/>
          </a:prstGeom>
        </p:spPr>
        <p:txBody>
          <a:bodyPr anchor="t">
            <a:noAutofit/>
          </a:bodyPr>
          <a:lstStyle>
            <a:lvl1pPr algn="l">
              <a:lnSpc>
                <a:spcPct val="100000"/>
              </a:lnSpc>
              <a:defRPr sz="1100" baseline="0">
                <a:latin typeface="+mj-lt"/>
                <a:ea typeface="Verdana" pitchFamily="34" charset="0"/>
                <a:cs typeface="Verdana" pitchFamily="34" charset="0"/>
              </a:defRPr>
            </a:lvl1pPr>
          </a:lstStyle>
          <a:p>
            <a:r>
              <a:rPr lang="ru-RU" smtClean="0"/>
              <a:t>Образец заголовка</a:t>
            </a:r>
            <a:endParaRPr lang="ru-RU" dirty="0"/>
          </a:p>
        </p:txBody>
      </p:sp>
      <p:sp>
        <p:nvSpPr>
          <p:cNvPr id="8" name="Текст 3"/>
          <p:cNvSpPr>
            <a:spLocks noGrp="1"/>
          </p:cNvSpPr>
          <p:nvPr>
            <p:ph type="body" sz="half" idx="2"/>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xmlns="" val="3561339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02_ Содержание">
    <p:spTree>
      <p:nvGrpSpPr>
        <p:cNvPr id="1" name=""/>
        <p:cNvGrpSpPr/>
        <p:nvPr/>
      </p:nvGrpSpPr>
      <p:grpSpPr>
        <a:xfrm>
          <a:off x="0" y="0"/>
          <a:ext cx="0" cy="0"/>
          <a:chOff x="0" y="0"/>
          <a:chExt cx="0" cy="0"/>
        </a:xfrm>
      </p:grpSpPr>
      <p:sp>
        <p:nvSpPr>
          <p:cNvPr id="3" name="Прямоугольник 2"/>
          <p:cNvSpPr/>
          <p:nvPr/>
        </p:nvSpPr>
        <p:spPr>
          <a:xfrm>
            <a:off x="269875" y="269875"/>
            <a:ext cx="8604250" cy="6318250"/>
          </a:xfrm>
          <a:prstGeom prst="rect">
            <a:avLst/>
          </a:prstGeom>
          <a:solidFill>
            <a:srgbClr val="5162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4" name="Подзаголовок 2"/>
          <p:cNvSpPr txBox="1">
            <a:spLocks/>
          </p:cNvSpPr>
          <p:nvPr/>
        </p:nvSpPr>
        <p:spPr>
          <a:xfrm>
            <a:off x="1152525" y="828675"/>
            <a:ext cx="4064000" cy="719138"/>
          </a:xfrm>
          <a:prstGeom prst="rect">
            <a:avLst/>
          </a:prstGeom>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buFont typeface="Arial" charset="0"/>
              <a:buNone/>
              <a:defRPr/>
            </a:pPr>
            <a:r>
              <a:rPr kumimoji="0" lang="ru-RU" sz="2600" dirty="0" smtClean="0">
                <a:solidFill>
                  <a:prstClr val="white"/>
                </a:solidFill>
                <a:latin typeface="Tahoma"/>
              </a:rPr>
              <a:t>СОДЕРЖАНИЕ</a:t>
            </a:r>
            <a:endParaRPr kumimoji="0" lang="ru-RU" sz="2600" b="1" dirty="0" smtClean="0">
              <a:solidFill>
                <a:prstClr val="white"/>
              </a:solidFill>
              <a:latin typeface="Tahoma"/>
            </a:endParaRPr>
          </a:p>
        </p:txBody>
      </p:sp>
      <p:sp>
        <p:nvSpPr>
          <p:cNvPr id="11" name="Вертикальный текст 2"/>
          <p:cNvSpPr>
            <a:spLocks noGrp="1"/>
          </p:cNvSpPr>
          <p:nvPr>
            <p:ph type="body" orient="vert" idx="1"/>
          </p:nvPr>
        </p:nvSpPr>
        <p:spPr>
          <a:xfrm>
            <a:off x="1152000" y="2134800"/>
            <a:ext cx="6768000" cy="3382432"/>
          </a:xfrm>
          <a:prstGeom prst="rect">
            <a:avLst/>
          </a:prstGeom>
        </p:spPr>
        <p:txBody>
          <a:bodyPr numCol="2">
            <a:noAutofit/>
          </a:bodyPr>
          <a:lstStyle>
            <a:lvl1pPr marL="174625" indent="-174625" defTabSz="1976438">
              <a:spcBef>
                <a:spcPts val="1800"/>
              </a:spcBef>
              <a:buFont typeface="Wingdings" pitchFamily="2" charset="2"/>
              <a:buChar char="§"/>
              <a:defRPr sz="1600" baseline="0">
                <a:solidFill>
                  <a:schemeClr val="bg1">
                    <a:lumMod val="95000"/>
                  </a:schemeClr>
                </a:solidFill>
                <a:latin typeface="+mj-lt"/>
                <a:ea typeface="Verdana" pitchFamily="34" charset="0"/>
                <a:cs typeface="Verdana" pitchFamily="34" charset="0"/>
              </a:defRPr>
            </a:lvl1pPr>
            <a:lvl2pPr defTabSz="1976438">
              <a:defRPr sz="1600">
                <a:solidFill>
                  <a:schemeClr val="bg1">
                    <a:lumMod val="95000"/>
                  </a:schemeClr>
                </a:solidFill>
                <a:latin typeface="+mj-lt"/>
                <a:ea typeface="Verdana" pitchFamily="34" charset="0"/>
                <a:cs typeface="Verdana" pitchFamily="34" charset="0"/>
              </a:defRPr>
            </a:lvl2pPr>
            <a:lvl3pPr>
              <a:defRPr sz="1600">
                <a:latin typeface="Verdana" pitchFamily="34" charset="0"/>
                <a:ea typeface="Verdana" pitchFamily="34" charset="0"/>
                <a:cs typeface="Verdana" pitchFamily="34" charset="0"/>
              </a:defRPr>
            </a:lvl3pPr>
            <a:lvl4pPr>
              <a:defRPr sz="1600">
                <a:latin typeface="Verdana" pitchFamily="34" charset="0"/>
                <a:ea typeface="Verdana" pitchFamily="34" charset="0"/>
                <a:cs typeface="Verdana" pitchFamily="34" charset="0"/>
              </a:defRPr>
            </a:lvl4pPr>
            <a:lvl5pPr>
              <a:defRPr sz="1600">
                <a:latin typeface="Verdana" pitchFamily="34" charset="0"/>
                <a:ea typeface="Verdana" pitchFamily="34" charset="0"/>
                <a:cs typeface="Verdana" pitchFamily="34" charset="0"/>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smtClean="0"/>
          </a:p>
        </p:txBody>
      </p:sp>
    </p:spTree>
    <p:extLst>
      <p:ext uri="{BB962C8B-B14F-4D97-AF65-F5344CB8AC3E}">
        <p14:creationId xmlns:p14="http://schemas.microsoft.com/office/powerpoint/2010/main" xmlns="" val="1732672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03_ Начало раздела">
    <p:spTree>
      <p:nvGrpSpPr>
        <p:cNvPr id="1" name=""/>
        <p:cNvGrpSpPr/>
        <p:nvPr/>
      </p:nvGrpSpPr>
      <p:grpSpPr>
        <a:xfrm>
          <a:off x="0" y="0"/>
          <a:ext cx="0" cy="0"/>
          <a:chOff x="0" y="0"/>
          <a:chExt cx="0" cy="0"/>
        </a:xfrm>
      </p:grpSpPr>
      <p:sp>
        <p:nvSpPr>
          <p:cNvPr id="3" name="Прямоугольник 2"/>
          <p:cNvSpPr/>
          <p:nvPr/>
        </p:nvSpPr>
        <p:spPr>
          <a:xfrm>
            <a:off x="269875" y="269875"/>
            <a:ext cx="2160588"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2" name="Заголовок 1"/>
          <p:cNvSpPr>
            <a:spLocks noGrp="1"/>
          </p:cNvSpPr>
          <p:nvPr>
            <p:ph type="title"/>
          </p:nvPr>
        </p:nvSpPr>
        <p:spPr>
          <a:xfrm>
            <a:off x="2880000" y="612000"/>
            <a:ext cx="5400000" cy="2232000"/>
          </a:xfrm>
          <a:prstGeom prst="rect">
            <a:avLst/>
          </a:prstGeom>
        </p:spPr>
        <p:txBody>
          <a:bodyPr anchor="t">
            <a:noAutofit/>
          </a:bodyPr>
          <a:lstStyle>
            <a:lvl1pPr algn="l">
              <a:lnSpc>
                <a:spcPct val="90000"/>
              </a:lnSpc>
              <a:defRPr sz="4800" baseline="0">
                <a:latin typeface="+mj-lt"/>
                <a:ea typeface="Verdana" pitchFamily="34" charset="0"/>
                <a:cs typeface="Verdana" pitchFamily="34" charset="0"/>
              </a:defRPr>
            </a:lvl1pPr>
          </a:lstStyle>
          <a:p>
            <a:r>
              <a:rPr lang="ru-RU" smtClean="0"/>
              <a:t>Образец заголовка</a:t>
            </a:r>
            <a:endParaRPr lang="ru-RU" dirty="0"/>
          </a:p>
        </p:txBody>
      </p:sp>
      <p:sp>
        <p:nvSpPr>
          <p:cNvPr id="5" name="Нижний колонтитул 4"/>
          <p:cNvSpPr>
            <a:spLocks noGrp="1"/>
          </p:cNvSpPr>
          <p:nvPr>
            <p:ph type="ftr" sz="quarter" idx="10"/>
          </p:nvPr>
        </p:nvSpPr>
        <p:spPr>
          <a:xfrm>
            <a:off x="4356100" y="6191250"/>
            <a:ext cx="3959225" cy="360363"/>
          </a:xfrm>
        </p:spPr>
        <p:txBody>
          <a:bodyPr/>
          <a:lstStyle>
            <a:lvl1pPr algn="r" fontAlgn="base">
              <a:spcBef>
                <a:spcPct val="0"/>
              </a:spcBef>
              <a:spcAft>
                <a:spcPct val="0"/>
              </a:spcAft>
              <a:defRPr kumimoji="1" sz="1100">
                <a:latin typeface="+mj-lt"/>
                <a:ea typeface="Verdana" pitchFamily="34" charset="0"/>
                <a:cs typeface="Verdana" pitchFamily="34" charset="0"/>
              </a:defRPr>
            </a:lvl1pPr>
          </a:lstStyle>
          <a:p>
            <a:pPr>
              <a:defRPr/>
            </a:pPr>
            <a:endParaRPr lang="ru-RU" dirty="0"/>
          </a:p>
        </p:txBody>
      </p:sp>
      <p:sp>
        <p:nvSpPr>
          <p:cNvPr id="6" name="Номер слайда 5"/>
          <p:cNvSpPr>
            <a:spLocks noGrp="1"/>
          </p:cNvSpPr>
          <p:nvPr>
            <p:ph type="sldNum" sz="quarter" idx="11"/>
          </p:nvPr>
        </p:nvSpPr>
        <p:spPr>
          <a:xfrm>
            <a:off x="8388350" y="6191250"/>
            <a:ext cx="360363" cy="360363"/>
          </a:xfrm>
        </p:spPr>
        <p:txBody>
          <a:bodyPr rIns="0" bIns="0"/>
          <a:lstStyle>
            <a:lvl1pPr algn="r" fontAlgn="base">
              <a:spcBef>
                <a:spcPct val="0"/>
              </a:spcBef>
              <a:spcAft>
                <a:spcPct val="0"/>
              </a:spcAft>
              <a:defRPr kumimoji="1">
                <a:latin typeface="+mj-lt"/>
                <a:ea typeface="Verdana" pitchFamily="34" charset="0"/>
                <a:cs typeface="Verdana" pitchFamily="34" charset="0"/>
              </a:defRPr>
            </a:lvl1pPr>
          </a:lstStyle>
          <a:p>
            <a:pPr>
              <a:defRPr/>
            </a:pPr>
            <a:fld id="{30B6410F-BA3C-4AFA-8AE1-CD812B2C72AA}" type="slidenum">
              <a:rPr lang="ru-RU"/>
              <a:pPr>
                <a:defRPr/>
              </a:pPr>
              <a:t>‹#›</a:t>
            </a:fld>
            <a:endParaRPr lang="ru-RU" dirty="0"/>
          </a:p>
        </p:txBody>
      </p:sp>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2227114" y="6193876"/>
            <a:ext cx="1331633" cy="3942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673033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 Начало раздела">
    <p:spTree>
      <p:nvGrpSpPr>
        <p:cNvPr id="1" name=""/>
        <p:cNvGrpSpPr/>
        <p:nvPr/>
      </p:nvGrpSpPr>
      <p:grpSpPr>
        <a:xfrm>
          <a:off x="0" y="0"/>
          <a:ext cx="0" cy="0"/>
          <a:chOff x="0" y="0"/>
          <a:chExt cx="0" cy="0"/>
        </a:xfrm>
      </p:grpSpPr>
      <p:sp>
        <p:nvSpPr>
          <p:cNvPr id="3" name="Прямоугольник 2"/>
          <p:cNvSpPr/>
          <p:nvPr userDrawn="1"/>
        </p:nvSpPr>
        <p:spPr>
          <a:xfrm>
            <a:off x="269875" y="260350"/>
            <a:ext cx="8604250" cy="6318250"/>
          </a:xfrm>
          <a:prstGeom prst="rect">
            <a:avLst/>
          </a:prstGeom>
          <a:solidFill>
            <a:srgbClr val="6163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7" name="Заголовок 1"/>
          <p:cNvSpPr>
            <a:spLocks noGrp="1"/>
          </p:cNvSpPr>
          <p:nvPr>
            <p:ph type="title"/>
          </p:nvPr>
        </p:nvSpPr>
        <p:spPr>
          <a:xfrm>
            <a:off x="395536" y="404664"/>
            <a:ext cx="5400000" cy="2232000"/>
          </a:xfrm>
          <a:prstGeom prst="rect">
            <a:avLst/>
          </a:prstGeom>
        </p:spPr>
        <p:txBody>
          <a:bodyPr anchor="t">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ru-RU" smtClean="0"/>
              <a:t>Образец заголовка</a:t>
            </a:r>
            <a:endParaRPr lang="ru-RU" dirty="0"/>
          </a:p>
        </p:txBody>
      </p:sp>
      <p:sp>
        <p:nvSpPr>
          <p:cNvPr id="4" name="Нижний колонтитул 4"/>
          <p:cNvSpPr>
            <a:spLocks noGrp="1"/>
          </p:cNvSpPr>
          <p:nvPr>
            <p:ph type="ftr" sz="quarter" idx="10"/>
          </p:nvPr>
        </p:nvSpPr>
        <p:spPr>
          <a:xfrm>
            <a:off x="4356100" y="6191250"/>
            <a:ext cx="3959225" cy="360363"/>
          </a:xfrm>
        </p:spPr>
        <p:txBody>
          <a:bodyPr/>
          <a:lstStyle>
            <a:lvl1pPr algn="r" fontAlgn="base">
              <a:spcBef>
                <a:spcPct val="0"/>
              </a:spcBef>
              <a:spcAft>
                <a:spcPct val="0"/>
              </a:spcAft>
              <a:defRPr kumimoji="1" sz="1100">
                <a:solidFill>
                  <a:prstClr val="white"/>
                </a:solidFill>
                <a:latin typeface="+mj-lt"/>
                <a:ea typeface="Verdana" pitchFamily="34" charset="0"/>
                <a:cs typeface="Verdana" pitchFamily="34" charset="0"/>
              </a:defRPr>
            </a:lvl1pPr>
          </a:lstStyle>
          <a:p>
            <a:pPr>
              <a:defRPr/>
            </a:pPr>
            <a:endParaRPr lang="ru-RU" dirty="0"/>
          </a:p>
        </p:txBody>
      </p:sp>
      <p:sp>
        <p:nvSpPr>
          <p:cNvPr id="5" name="Номер слайда 5"/>
          <p:cNvSpPr>
            <a:spLocks noGrp="1"/>
          </p:cNvSpPr>
          <p:nvPr>
            <p:ph type="sldNum" sz="quarter" idx="11"/>
          </p:nvPr>
        </p:nvSpPr>
        <p:spPr>
          <a:xfrm>
            <a:off x="8388350" y="6191250"/>
            <a:ext cx="360363" cy="360363"/>
          </a:xfrm>
        </p:spPr>
        <p:txBody>
          <a:bodyPr rIns="0" bIns="0"/>
          <a:lstStyle>
            <a:lvl1pPr algn="r" fontAlgn="base">
              <a:spcBef>
                <a:spcPct val="0"/>
              </a:spcBef>
              <a:spcAft>
                <a:spcPct val="0"/>
              </a:spcAft>
              <a:defRPr kumimoji="1">
                <a:solidFill>
                  <a:prstClr val="white"/>
                </a:solidFill>
                <a:latin typeface="+mj-lt"/>
                <a:ea typeface="Verdana" pitchFamily="34" charset="0"/>
                <a:cs typeface="Verdana" pitchFamily="34" charset="0"/>
              </a:defRPr>
            </a:lvl1pPr>
          </a:lstStyle>
          <a:p>
            <a:pPr>
              <a:defRPr/>
            </a:pPr>
            <a:fld id="{B50EB5FB-111B-4808-BD73-97A1990E3E7C}" type="slidenum">
              <a:rPr lang="ru-RU"/>
              <a:pPr>
                <a:defRPr/>
              </a:pPr>
              <a:t>‹#›</a:t>
            </a:fld>
            <a:endParaRPr lang="ru-RU" dirty="0"/>
          </a:p>
        </p:txBody>
      </p:sp>
    </p:spTree>
    <p:extLst>
      <p:ext uri="{BB962C8B-B14F-4D97-AF65-F5344CB8AC3E}">
        <p14:creationId xmlns:p14="http://schemas.microsoft.com/office/powerpoint/2010/main" xmlns="" val="3066754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 Начало раздела">
    <p:spTree>
      <p:nvGrpSpPr>
        <p:cNvPr id="1" name=""/>
        <p:cNvGrpSpPr/>
        <p:nvPr/>
      </p:nvGrpSpPr>
      <p:grpSpPr>
        <a:xfrm>
          <a:off x="0" y="0"/>
          <a:ext cx="0" cy="0"/>
          <a:chOff x="0" y="0"/>
          <a:chExt cx="0" cy="0"/>
        </a:xfrm>
      </p:grpSpPr>
      <p:sp>
        <p:nvSpPr>
          <p:cNvPr id="3" name="Прямоугольник 2"/>
          <p:cNvSpPr/>
          <p:nvPr userDrawn="1"/>
        </p:nvSpPr>
        <p:spPr>
          <a:xfrm>
            <a:off x="269875" y="260350"/>
            <a:ext cx="8604250" cy="6318250"/>
          </a:xfrm>
          <a:prstGeom prst="rect">
            <a:avLst/>
          </a:prstGeom>
          <a:solidFill>
            <a:srgbClr val="5162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7" name="Заголовок 1"/>
          <p:cNvSpPr>
            <a:spLocks noGrp="1"/>
          </p:cNvSpPr>
          <p:nvPr>
            <p:ph type="title"/>
          </p:nvPr>
        </p:nvSpPr>
        <p:spPr>
          <a:xfrm>
            <a:off x="395536" y="404664"/>
            <a:ext cx="5400000" cy="2232000"/>
          </a:xfrm>
          <a:prstGeom prst="rect">
            <a:avLst/>
          </a:prstGeom>
        </p:spPr>
        <p:txBody>
          <a:bodyPr anchor="t">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ru-RU" smtClean="0"/>
              <a:t>Образец заголовка</a:t>
            </a:r>
            <a:endParaRPr lang="ru-RU" dirty="0"/>
          </a:p>
        </p:txBody>
      </p:sp>
      <p:sp>
        <p:nvSpPr>
          <p:cNvPr id="4" name="Нижний колонтитул 4"/>
          <p:cNvSpPr>
            <a:spLocks noGrp="1"/>
          </p:cNvSpPr>
          <p:nvPr>
            <p:ph type="ftr" sz="quarter" idx="10"/>
          </p:nvPr>
        </p:nvSpPr>
        <p:spPr>
          <a:xfrm>
            <a:off x="4356100" y="6191250"/>
            <a:ext cx="3959225" cy="360363"/>
          </a:xfrm>
        </p:spPr>
        <p:txBody>
          <a:bodyPr/>
          <a:lstStyle>
            <a:lvl1pPr algn="r" fontAlgn="base">
              <a:spcBef>
                <a:spcPct val="0"/>
              </a:spcBef>
              <a:spcAft>
                <a:spcPct val="0"/>
              </a:spcAft>
              <a:defRPr kumimoji="1" sz="1100">
                <a:solidFill>
                  <a:prstClr val="white"/>
                </a:solidFill>
                <a:latin typeface="+mj-lt"/>
                <a:ea typeface="Verdana" pitchFamily="34" charset="0"/>
                <a:cs typeface="Verdana" pitchFamily="34" charset="0"/>
              </a:defRPr>
            </a:lvl1pPr>
          </a:lstStyle>
          <a:p>
            <a:pPr>
              <a:defRPr/>
            </a:pPr>
            <a:endParaRPr lang="ru-RU" dirty="0"/>
          </a:p>
        </p:txBody>
      </p:sp>
      <p:sp>
        <p:nvSpPr>
          <p:cNvPr id="5" name="Номер слайда 5"/>
          <p:cNvSpPr>
            <a:spLocks noGrp="1"/>
          </p:cNvSpPr>
          <p:nvPr>
            <p:ph type="sldNum" sz="quarter" idx="11"/>
          </p:nvPr>
        </p:nvSpPr>
        <p:spPr>
          <a:xfrm>
            <a:off x="8388350" y="6191250"/>
            <a:ext cx="360363" cy="360363"/>
          </a:xfrm>
        </p:spPr>
        <p:txBody>
          <a:bodyPr rIns="0" bIns="0"/>
          <a:lstStyle>
            <a:lvl1pPr algn="r" fontAlgn="base">
              <a:spcBef>
                <a:spcPct val="0"/>
              </a:spcBef>
              <a:spcAft>
                <a:spcPct val="0"/>
              </a:spcAft>
              <a:defRPr kumimoji="1">
                <a:solidFill>
                  <a:prstClr val="white"/>
                </a:solidFill>
                <a:latin typeface="+mj-lt"/>
                <a:ea typeface="Verdana" pitchFamily="34" charset="0"/>
                <a:cs typeface="Verdana" pitchFamily="34" charset="0"/>
              </a:defRPr>
            </a:lvl1pPr>
          </a:lstStyle>
          <a:p>
            <a:pPr>
              <a:defRPr/>
            </a:pPr>
            <a:fld id="{A48102FD-8FE0-4D64-9451-AA8217A42739}" type="slidenum">
              <a:rPr lang="ru-RU"/>
              <a:pPr>
                <a:defRPr/>
              </a:pPr>
              <a:t>‹#›</a:t>
            </a:fld>
            <a:endParaRPr lang="ru-RU" dirty="0"/>
          </a:p>
        </p:txBody>
      </p:sp>
    </p:spTree>
    <p:extLst>
      <p:ext uri="{BB962C8B-B14F-4D97-AF65-F5344CB8AC3E}">
        <p14:creationId xmlns:p14="http://schemas.microsoft.com/office/powerpoint/2010/main" xmlns="" val="3818115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 Начало раздела">
    <p:spTree>
      <p:nvGrpSpPr>
        <p:cNvPr id="1" name=""/>
        <p:cNvGrpSpPr/>
        <p:nvPr/>
      </p:nvGrpSpPr>
      <p:grpSpPr>
        <a:xfrm>
          <a:off x="0" y="0"/>
          <a:ext cx="0" cy="0"/>
          <a:chOff x="0" y="0"/>
          <a:chExt cx="0" cy="0"/>
        </a:xfrm>
      </p:grpSpPr>
      <p:sp>
        <p:nvSpPr>
          <p:cNvPr id="3" name="Прямоугольник 2"/>
          <p:cNvSpPr/>
          <p:nvPr userDrawn="1"/>
        </p:nvSpPr>
        <p:spPr>
          <a:xfrm>
            <a:off x="269875" y="260350"/>
            <a:ext cx="8604250" cy="6318250"/>
          </a:xfrm>
          <a:prstGeom prst="rect">
            <a:avLst/>
          </a:prstGeom>
          <a:solidFill>
            <a:srgbClr val="6D6F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7" name="Заголовок 1"/>
          <p:cNvSpPr>
            <a:spLocks noGrp="1"/>
          </p:cNvSpPr>
          <p:nvPr>
            <p:ph type="title"/>
          </p:nvPr>
        </p:nvSpPr>
        <p:spPr>
          <a:xfrm>
            <a:off x="395536" y="404664"/>
            <a:ext cx="5400000" cy="2232000"/>
          </a:xfrm>
          <a:prstGeom prst="rect">
            <a:avLst/>
          </a:prstGeom>
        </p:spPr>
        <p:txBody>
          <a:bodyPr anchor="t">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ru-RU" smtClean="0"/>
              <a:t>Образец заголовка</a:t>
            </a:r>
            <a:endParaRPr lang="ru-RU" dirty="0"/>
          </a:p>
        </p:txBody>
      </p:sp>
      <p:sp>
        <p:nvSpPr>
          <p:cNvPr id="4" name="Нижний колонтитул 4"/>
          <p:cNvSpPr>
            <a:spLocks noGrp="1"/>
          </p:cNvSpPr>
          <p:nvPr>
            <p:ph type="ftr" sz="quarter" idx="10"/>
          </p:nvPr>
        </p:nvSpPr>
        <p:spPr>
          <a:xfrm>
            <a:off x="4356100" y="6191250"/>
            <a:ext cx="3959225" cy="360363"/>
          </a:xfrm>
        </p:spPr>
        <p:txBody>
          <a:bodyPr/>
          <a:lstStyle>
            <a:lvl1pPr algn="r" fontAlgn="base">
              <a:spcBef>
                <a:spcPct val="0"/>
              </a:spcBef>
              <a:spcAft>
                <a:spcPct val="0"/>
              </a:spcAft>
              <a:defRPr kumimoji="1" sz="1100">
                <a:solidFill>
                  <a:prstClr val="white"/>
                </a:solidFill>
                <a:latin typeface="+mj-lt"/>
                <a:ea typeface="Verdana" pitchFamily="34" charset="0"/>
                <a:cs typeface="Verdana" pitchFamily="34" charset="0"/>
              </a:defRPr>
            </a:lvl1pPr>
          </a:lstStyle>
          <a:p>
            <a:pPr>
              <a:defRPr/>
            </a:pPr>
            <a:endParaRPr lang="ru-RU" dirty="0"/>
          </a:p>
        </p:txBody>
      </p:sp>
      <p:sp>
        <p:nvSpPr>
          <p:cNvPr id="5" name="Номер слайда 5"/>
          <p:cNvSpPr>
            <a:spLocks noGrp="1"/>
          </p:cNvSpPr>
          <p:nvPr>
            <p:ph type="sldNum" sz="quarter" idx="11"/>
          </p:nvPr>
        </p:nvSpPr>
        <p:spPr>
          <a:xfrm>
            <a:off x="8388350" y="6191250"/>
            <a:ext cx="360363" cy="360363"/>
          </a:xfrm>
        </p:spPr>
        <p:txBody>
          <a:bodyPr rIns="0" bIns="0"/>
          <a:lstStyle>
            <a:lvl1pPr algn="r" fontAlgn="base">
              <a:spcBef>
                <a:spcPct val="0"/>
              </a:spcBef>
              <a:spcAft>
                <a:spcPct val="0"/>
              </a:spcAft>
              <a:defRPr kumimoji="1">
                <a:solidFill>
                  <a:prstClr val="white"/>
                </a:solidFill>
                <a:latin typeface="+mj-lt"/>
                <a:ea typeface="Verdana" pitchFamily="34" charset="0"/>
                <a:cs typeface="Verdana" pitchFamily="34" charset="0"/>
              </a:defRPr>
            </a:lvl1pPr>
          </a:lstStyle>
          <a:p>
            <a:pPr>
              <a:defRPr/>
            </a:pPr>
            <a:fld id="{28F84216-6B8D-4BB8-ABB1-8AA64278A70E}" type="slidenum">
              <a:rPr lang="ru-RU"/>
              <a:pPr>
                <a:defRPr/>
              </a:pPr>
              <a:t>‹#›</a:t>
            </a:fld>
            <a:endParaRPr lang="ru-RU" dirty="0"/>
          </a:p>
        </p:txBody>
      </p:sp>
    </p:spTree>
    <p:extLst>
      <p:ext uri="{BB962C8B-B14F-4D97-AF65-F5344CB8AC3E}">
        <p14:creationId xmlns:p14="http://schemas.microsoft.com/office/powerpoint/2010/main" xmlns="" val="2678752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 Начало раздела">
    <p:spTree>
      <p:nvGrpSpPr>
        <p:cNvPr id="1" name=""/>
        <p:cNvGrpSpPr/>
        <p:nvPr/>
      </p:nvGrpSpPr>
      <p:grpSpPr>
        <a:xfrm>
          <a:off x="0" y="0"/>
          <a:ext cx="0" cy="0"/>
          <a:chOff x="0" y="0"/>
          <a:chExt cx="0" cy="0"/>
        </a:xfrm>
      </p:grpSpPr>
      <p:sp>
        <p:nvSpPr>
          <p:cNvPr id="3" name="Прямоугольник 2"/>
          <p:cNvSpPr/>
          <p:nvPr userDrawn="1"/>
        </p:nvSpPr>
        <p:spPr>
          <a:xfrm>
            <a:off x="269875" y="260350"/>
            <a:ext cx="8604250" cy="6318250"/>
          </a:xfrm>
          <a:prstGeom prst="rect">
            <a:avLst/>
          </a:prstGeom>
          <a:solidFill>
            <a:srgbClr val="5D4F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ru-RU" sz="1800" dirty="0">
              <a:solidFill>
                <a:prstClr val="white"/>
              </a:solidFill>
            </a:endParaRPr>
          </a:p>
        </p:txBody>
      </p:sp>
      <p:sp>
        <p:nvSpPr>
          <p:cNvPr id="7" name="Заголовок 1"/>
          <p:cNvSpPr>
            <a:spLocks noGrp="1"/>
          </p:cNvSpPr>
          <p:nvPr>
            <p:ph type="title"/>
          </p:nvPr>
        </p:nvSpPr>
        <p:spPr>
          <a:xfrm>
            <a:off x="395536" y="404664"/>
            <a:ext cx="5400000" cy="2232000"/>
          </a:xfrm>
          <a:prstGeom prst="rect">
            <a:avLst/>
          </a:prstGeom>
        </p:spPr>
        <p:txBody>
          <a:bodyPr anchor="t">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ru-RU" smtClean="0"/>
              <a:t>Образец заголовка</a:t>
            </a:r>
            <a:endParaRPr lang="ru-RU" dirty="0"/>
          </a:p>
        </p:txBody>
      </p:sp>
      <p:sp>
        <p:nvSpPr>
          <p:cNvPr id="4" name="Нижний колонтитул 4"/>
          <p:cNvSpPr>
            <a:spLocks noGrp="1"/>
          </p:cNvSpPr>
          <p:nvPr>
            <p:ph type="ftr" sz="quarter" idx="10"/>
          </p:nvPr>
        </p:nvSpPr>
        <p:spPr>
          <a:xfrm>
            <a:off x="4356100" y="6191250"/>
            <a:ext cx="3959225" cy="360363"/>
          </a:xfrm>
        </p:spPr>
        <p:txBody>
          <a:bodyPr/>
          <a:lstStyle>
            <a:lvl1pPr algn="r" fontAlgn="base">
              <a:spcBef>
                <a:spcPct val="0"/>
              </a:spcBef>
              <a:spcAft>
                <a:spcPct val="0"/>
              </a:spcAft>
              <a:defRPr kumimoji="1" sz="1100">
                <a:solidFill>
                  <a:prstClr val="white"/>
                </a:solidFill>
                <a:latin typeface="+mj-lt"/>
                <a:ea typeface="Verdana" pitchFamily="34" charset="0"/>
                <a:cs typeface="Verdana" pitchFamily="34" charset="0"/>
              </a:defRPr>
            </a:lvl1pPr>
          </a:lstStyle>
          <a:p>
            <a:pPr>
              <a:defRPr/>
            </a:pPr>
            <a:endParaRPr lang="ru-RU" dirty="0"/>
          </a:p>
        </p:txBody>
      </p:sp>
      <p:sp>
        <p:nvSpPr>
          <p:cNvPr id="5" name="Номер слайда 5"/>
          <p:cNvSpPr>
            <a:spLocks noGrp="1"/>
          </p:cNvSpPr>
          <p:nvPr>
            <p:ph type="sldNum" sz="quarter" idx="11"/>
          </p:nvPr>
        </p:nvSpPr>
        <p:spPr>
          <a:xfrm>
            <a:off x="8388350" y="6191250"/>
            <a:ext cx="360363" cy="360363"/>
          </a:xfrm>
        </p:spPr>
        <p:txBody>
          <a:bodyPr rIns="0" bIns="0"/>
          <a:lstStyle>
            <a:lvl1pPr algn="r" fontAlgn="base">
              <a:spcBef>
                <a:spcPct val="0"/>
              </a:spcBef>
              <a:spcAft>
                <a:spcPct val="0"/>
              </a:spcAft>
              <a:defRPr kumimoji="1">
                <a:solidFill>
                  <a:prstClr val="white"/>
                </a:solidFill>
                <a:latin typeface="+mj-lt"/>
                <a:ea typeface="Verdana" pitchFamily="34" charset="0"/>
                <a:cs typeface="Verdana" pitchFamily="34" charset="0"/>
              </a:defRPr>
            </a:lvl1pPr>
          </a:lstStyle>
          <a:p>
            <a:pPr>
              <a:defRPr/>
            </a:pPr>
            <a:fld id="{4A9A8A30-7F3B-48B1-8097-E75446AB3876}" type="slidenum">
              <a:rPr lang="ru-RU"/>
              <a:pPr>
                <a:defRPr/>
              </a:pPr>
              <a:t>‹#›</a:t>
            </a:fld>
            <a:endParaRPr lang="ru-RU" dirty="0"/>
          </a:p>
        </p:txBody>
      </p:sp>
    </p:spTree>
    <p:extLst>
      <p:ext uri="{BB962C8B-B14F-4D97-AF65-F5344CB8AC3E}">
        <p14:creationId xmlns:p14="http://schemas.microsoft.com/office/powerpoint/2010/main" xmlns="" val="343384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8195"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0" sz="1200">
                <a:solidFill>
                  <a:srgbClr val="000000">
                    <a:tint val="75000"/>
                  </a:srgbClr>
                </a:solidFill>
                <a:latin typeface="Tahoma"/>
                <a:cs typeface="+mn-cs"/>
              </a:defRPr>
            </a:lvl1pPr>
          </a:lstStyle>
          <a:p>
            <a:pPr>
              <a:defRPr/>
            </a:pPr>
            <a:fld id="{B0B23B95-1052-4A95-BEFC-FC0B09B7D35F}" type="datetime1">
              <a:rPr lang="ru-RU"/>
              <a:pPr>
                <a:defRPr/>
              </a:pPr>
              <a:t>29.10.2018</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0" sz="1200">
                <a:solidFill>
                  <a:srgbClr val="000000">
                    <a:tint val="75000"/>
                  </a:srgbClr>
                </a:solidFill>
                <a:latin typeface="Tahoma"/>
                <a:cs typeface="+mn-cs"/>
              </a:defRPr>
            </a:lvl1pPr>
          </a:lstStyle>
          <a:p>
            <a:pPr>
              <a:defRPr/>
            </a:pPr>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0" sz="1200">
                <a:solidFill>
                  <a:srgbClr val="000000">
                    <a:tint val="75000"/>
                  </a:srgbClr>
                </a:solidFill>
                <a:latin typeface="Tahoma"/>
                <a:cs typeface="+mn-cs"/>
              </a:defRPr>
            </a:lvl1pPr>
          </a:lstStyle>
          <a:p>
            <a:pPr>
              <a:defRPr/>
            </a:pPr>
            <a:fld id="{5E2D888D-F2C9-4E17-982C-3583C22A4D9E}"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7379" r:id="rId1"/>
    <p:sldLayoutId id="2147487380" r:id="rId2"/>
    <p:sldLayoutId id="2147487381" r:id="rId3"/>
    <p:sldLayoutId id="2147487382" r:id="rId4"/>
    <p:sldLayoutId id="2147487383" r:id="rId5"/>
    <p:sldLayoutId id="2147487384" r:id="rId6"/>
    <p:sldLayoutId id="2147487385" r:id="rId7"/>
    <p:sldLayoutId id="2147487386" r:id="rId8"/>
    <p:sldLayoutId id="2147487387" r:id="rId9"/>
    <p:sldLayoutId id="2147487388" r:id="rId10"/>
    <p:sldLayoutId id="2147487402" r:id="rId11"/>
    <p:sldLayoutId id="2147487391" r:id="rId12"/>
    <p:sldLayoutId id="2147487392" r:id="rId13"/>
    <p:sldLayoutId id="2147487393" r:id="rId14"/>
    <p:sldLayoutId id="2147487394" r:id="rId15"/>
    <p:sldLayoutId id="2147487395" r:id="rId16"/>
    <p:sldLayoutId id="2147487396" r:id="rId17"/>
    <p:sldLayoutId id="2147487399" r:id="rId18"/>
    <p:sldLayoutId id="2147487400" r:id="rId19"/>
    <p:sldLayoutId id="2147487403" r:id="rId20"/>
    <p:sldLayoutId id="2147487404" r:id="rId2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Tahoma" pitchFamily="34" charset="0"/>
        </a:defRPr>
      </a:lvl2pPr>
      <a:lvl3pPr algn="ctr" rtl="0" eaLnBrk="0" fontAlgn="base" hangingPunct="0">
        <a:spcBef>
          <a:spcPct val="0"/>
        </a:spcBef>
        <a:spcAft>
          <a:spcPct val="0"/>
        </a:spcAft>
        <a:defRPr sz="4400">
          <a:solidFill>
            <a:schemeClr val="tx1"/>
          </a:solidFill>
          <a:latin typeface="Tahoma" pitchFamily="34" charset="0"/>
        </a:defRPr>
      </a:lvl3pPr>
      <a:lvl4pPr algn="ctr" rtl="0" eaLnBrk="0" fontAlgn="base" hangingPunct="0">
        <a:spcBef>
          <a:spcPct val="0"/>
        </a:spcBef>
        <a:spcAft>
          <a:spcPct val="0"/>
        </a:spcAft>
        <a:defRPr sz="4400">
          <a:solidFill>
            <a:schemeClr val="tx1"/>
          </a:solidFill>
          <a:latin typeface="Tahoma" pitchFamily="34" charset="0"/>
        </a:defRPr>
      </a:lvl4pPr>
      <a:lvl5pPr algn="ctr" rtl="0" eaLnBrk="0" fontAlgn="base" hangingPunct="0">
        <a:spcBef>
          <a:spcPct val="0"/>
        </a:spcBef>
        <a:spcAft>
          <a:spcPct val="0"/>
        </a:spcAft>
        <a:defRPr sz="4400">
          <a:solidFill>
            <a:schemeClr val="tx1"/>
          </a:solidFill>
          <a:latin typeface="Tahoma" pitchFamily="34" charset="0"/>
        </a:defRPr>
      </a:lvl5pPr>
      <a:lvl6pPr marL="457200" algn="ctr" rtl="0" fontAlgn="base">
        <a:spcBef>
          <a:spcPct val="0"/>
        </a:spcBef>
        <a:spcAft>
          <a:spcPct val="0"/>
        </a:spcAft>
        <a:defRPr sz="4400">
          <a:solidFill>
            <a:schemeClr val="tx1"/>
          </a:solidFill>
          <a:latin typeface="Tahoma" pitchFamily="34" charset="0"/>
        </a:defRPr>
      </a:lvl6pPr>
      <a:lvl7pPr marL="914400" algn="ctr" rtl="0" fontAlgn="base">
        <a:spcBef>
          <a:spcPct val="0"/>
        </a:spcBef>
        <a:spcAft>
          <a:spcPct val="0"/>
        </a:spcAft>
        <a:defRPr sz="4400">
          <a:solidFill>
            <a:schemeClr val="tx1"/>
          </a:solidFill>
          <a:latin typeface="Tahoma" pitchFamily="34" charset="0"/>
        </a:defRPr>
      </a:lvl7pPr>
      <a:lvl8pPr marL="1371600" algn="ctr" rtl="0" fontAlgn="base">
        <a:spcBef>
          <a:spcPct val="0"/>
        </a:spcBef>
        <a:spcAft>
          <a:spcPct val="0"/>
        </a:spcAft>
        <a:defRPr sz="4400">
          <a:solidFill>
            <a:schemeClr val="tx1"/>
          </a:solidFill>
          <a:latin typeface="Tahoma" pitchFamily="34" charset="0"/>
        </a:defRPr>
      </a:lvl8pPr>
      <a:lvl9pPr marL="1828800" algn="ctr" rtl="0" fontAlgn="base">
        <a:spcBef>
          <a:spcPct val="0"/>
        </a:spcBef>
        <a:spcAft>
          <a:spcPct val="0"/>
        </a:spcAft>
        <a:defRPr sz="4400">
          <a:solidFill>
            <a:schemeClr val="tx1"/>
          </a:solidFill>
          <a:latin typeface="Tahoma"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hyperlink" Target="consultantplus://offline/ref=2E31AA66F87DA251E9215AEC5ADC285BBC24232D72777EFB148308CC133852EAA29EBF0FDF4428FA381EF6001B47F71624B70D04C685M759N" TargetMode="Externa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2048592"/>
            <a:ext cx="7416000" cy="648071"/>
          </a:xfrm>
        </p:spPr>
        <p:txBody>
          <a:bodyPr/>
          <a:lstStyle/>
          <a:p>
            <a:r>
              <a:rPr lang="ru-RU" sz="2800" b="1" dirty="0" smtClean="0">
                <a:solidFill>
                  <a:srgbClr val="C00000"/>
                </a:solidFill>
              </a:rPr>
              <a:t/>
            </a:r>
            <a:br>
              <a:rPr lang="ru-RU" sz="2800" b="1" dirty="0" smtClean="0">
                <a:solidFill>
                  <a:srgbClr val="C00000"/>
                </a:solidFill>
              </a:rPr>
            </a:br>
            <a:r>
              <a:rPr lang="ru-RU" sz="2800" b="1" dirty="0" smtClean="0">
                <a:solidFill>
                  <a:srgbClr val="C00000"/>
                </a:solidFill>
              </a:rPr>
              <a:t/>
            </a:r>
            <a:br>
              <a:rPr lang="ru-RU" sz="2800" b="1" dirty="0" smtClean="0">
                <a:solidFill>
                  <a:srgbClr val="C00000"/>
                </a:solidFill>
              </a:rPr>
            </a:br>
            <a:r>
              <a:rPr lang="ru-RU" sz="2800" b="1" dirty="0">
                <a:solidFill>
                  <a:srgbClr val="C00000"/>
                </a:solidFill>
              </a:rPr>
              <a:t/>
            </a:r>
            <a:br>
              <a:rPr lang="ru-RU" sz="2800" b="1" dirty="0">
                <a:solidFill>
                  <a:srgbClr val="C00000"/>
                </a:solidFill>
              </a:rPr>
            </a:br>
            <a:endParaRPr lang="ru-RU" dirty="0"/>
          </a:p>
        </p:txBody>
      </p:sp>
      <p:sp>
        <p:nvSpPr>
          <p:cNvPr id="3" name="Текст 2"/>
          <p:cNvSpPr>
            <a:spLocks noGrp="1"/>
          </p:cNvSpPr>
          <p:nvPr>
            <p:ph type="body" sz="half" idx="2"/>
          </p:nvPr>
        </p:nvSpPr>
        <p:spPr>
          <a:xfrm>
            <a:off x="1475655" y="1503717"/>
            <a:ext cx="7128794" cy="896193"/>
          </a:xfrm>
        </p:spPr>
        <p:txBody>
          <a:bodyPr>
            <a:normAutofit/>
          </a:bodyPr>
          <a:lstStyle/>
          <a:p>
            <a:pPr>
              <a:lnSpc>
                <a:spcPct val="120000"/>
              </a:lnSpc>
              <a:spcAft>
                <a:spcPts val="0"/>
              </a:spcAft>
              <a:buClr>
                <a:srgbClr val="CE1126"/>
              </a:buClr>
            </a:pPr>
            <a:endParaRPr lang="ru-RU" sz="1300" b="1" dirty="0"/>
          </a:p>
          <a:p>
            <a:pPr marL="457200" indent="-457200">
              <a:buFont typeface="Wingdings" charset="2"/>
              <a:buChar char="q"/>
            </a:pPr>
            <a:endParaRPr lang="ru-RU" sz="4800" b="1" dirty="0" smtClean="0">
              <a:solidFill>
                <a:srgbClr val="C60000"/>
              </a:solidFill>
            </a:endParaRPr>
          </a:p>
          <a:p>
            <a:pPr marL="457200" indent="-457200">
              <a:buFont typeface="Wingdings" charset="2"/>
              <a:buChar char="q"/>
            </a:pPr>
            <a:endParaRPr lang="ru-RU" sz="4800" b="1" dirty="0">
              <a:solidFill>
                <a:srgbClr val="C60000"/>
              </a:solidFill>
            </a:endParaRPr>
          </a:p>
          <a:p>
            <a:pPr marL="457200" indent="-457200">
              <a:buFont typeface="Wingdings" charset="2"/>
              <a:buChar char="q"/>
            </a:pPr>
            <a:endParaRPr lang="ru-RU" sz="4800" b="1" dirty="0" smtClean="0">
              <a:solidFill>
                <a:srgbClr val="C60000"/>
              </a:solidFill>
            </a:endParaRPr>
          </a:p>
          <a:p>
            <a:pPr marL="457200" indent="-457200">
              <a:buFont typeface="Wingdings" charset="2"/>
              <a:buChar char="q"/>
            </a:pPr>
            <a:endParaRPr lang="ru-RU" sz="4800" b="1" dirty="0">
              <a:solidFill>
                <a:srgbClr val="C60000"/>
              </a:solidFill>
            </a:endParaRPr>
          </a:p>
          <a:p>
            <a:pPr marL="457200" indent="-457200">
              <a:buFont typeface="Wingdings" charset="2"/>
              <a:buChar char="q"/>
            </a:pPr>
            <a:endParaRPr lang="ru-RU" sz="4800" b="1" dirty="0" smtClean="0">
              <a:solidFill>
                <a:srgbClr val="C60000"/>
              </a:solidFill>
            </a:endParaRPr>
          </a:p>
          <a:p>
            <a:pPr marL="457200" indent="-457200">
              <a:buFont typeface="Wingdings" charset="2"/>
              <a:buChar char="q"/>
            </a:pPr>
            <a:endParaRPr lang="ru-RU" sz="4800" b="1" dirty="0">
              <a:solidFill>
                <a:srgbClr val="C60000"/>
              </a:solidFill>
            </a:endParaRPr>
          </a:p>
          <a:p>
            <a:pPr marL="457200" indent="-457200">
              <a:buFont typeface="Wingdings" charset="2"/>
              <a:buChar char="q"/>
            </a:pPr>
            <a:endParaRPr lang="ru-RU" sz="4800" b="1" dirty="0" smtClean="0">
              <a:solidFill>
                <a:srgbClr val="C60000"/>
              </a:solidFill>
            </a:endParaRPr>
          </a:p>
          <a:p>
            <a:pPr marL="457200" indent="-457200">
              <a:buFont typeface="Wingdings" charset="2"/>
              <a:buChar char="q"/>
            </a:pPr>
            <a:endParaRPr lang="ru-RU" sz="4800" b="1" dirty="0">
              <a:solidFill>
                <a:srgbClr val="C60000"/>
              </a:solidFill>
            </a:endParaRPr>
          </a:p>
          <a:p>
            <a:endParaRPr lang="ru-RU" sz="4800" b="1" dirty="0" smtClean="0">
              <a:solidFill>
                <a:srgbClr val="C60000"/>
              </a:solidFill>
            </a:endParaRPr>
          </a:p>
          <a:p>
            <a:pPr marL="457200" indent="-457200">
              <a:buFont typeface="Wingdings" charset="2"/>
              <a:buChar char="q"/>
            </a:pPr>
            <a:endParaRPr lang="ru-RU" sz="6400" b="1" u="sng" dirty="0" smtClean="0">
              <a:solidFill>
                <a:srgbClr val="FF0000"/>
              </a:solidFill>
            </a:endParaRPr>
          </a:p>
          <a:p>
            <a:pPr marL="457200" indent="-457200">
              <a:buFont typeface="Wingdings" charset="2"/>
              <a:buChar char="q"/>
            </a:pPr>
            <a:endParaRPr lang="ru-RU" sz="6400" b="1" u="sng" dirty="0">
              <a:solidFill>
                <a:srgbClr val="FF0000"/>
              </a:solidFill>
            </a:endParaRPr>
          </a:p>
          <a:p>
            <a:pPr marL="457200" indent="-457200">
              <a:buFont typeface="Wingdings" charset="2"/>
              <a:buChar char="q"/>
            </a:pPr>
            <a:endParaRPr lang="ru-RU" sz="6400" b="1" u="sng" dirty="0" smtClean="0">
              <a:solidFill>
                <a:srgbClr val="FF0000"/>
              </a:solidFill>
            </a:endParaRPr>
          </a:p>
          <a:p>
            <a:pPr marL="457200" indent="-457200">
              <a:buFont typeface="Wingdings" charset="2"/>
              <a:buChar char="q"/>
            </a:pPr>
            <a:endParaRPr lang="ru-RU" sz="6400" b="1" u="sng" dirty="0">
              <a:solidFill>
                <a:srgbClr val="FF0000"/>
              </a:solidFill>
            </a:endParaRPr>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1</a:t>
            </a:fld>
            <a:endParaRPr lang="ru-RU" dirty="0"/>
          </a:p>
        </p:txBody>
      </p:sp>
      <p:sp>
        <p:nvSpPr>
          <p:cNvPr id="8" name="Прямоугольная выноска 7"/>
          <p:cNvSpPr/>
          <p:nvPr/>
        </p:nvSpPr>
        <p:spPr>
          <a:xfrm>
            <a:off x="5292080" y="244850"/>
            <a:ext cx="2987888" cy="1308050"/>
          </a:xfrm>
          <a:prstGeom prst="wedgeRectCallout">
            <a:avLst>
              <a:gd name="adj1" fmla="val -20833"/>
              <a:gd name="adj2" fmla="val 80224"/>
            </a:avLst>
          </a:prstGeom>
          <a:solidFill>
            <a:schemeClr val="accent5">
              <a:lumMod val="75000"/>
              <a:lumOff val="25000"/>
              <a:alpha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ru-RU" sz="1400" b="1" i="1" dirty="0" smtClean="0">
              <a:solidFill>
                <a:srgbClr val="C60000"/>
              </a:solidFill>
            </a:endParaRPr>
          </a:p>
          <a:p>
            <a:pPr algn="ctr"/>
            <a:endParaRPr kumimoji="0" lang="ru-RU" sz="1400" b="1" i="1" dirty="0">
              <a:solidFill>
                <a:srgbClr val="C60000"/>
              </a:solidFill>
            </a:endParaRPr>
          </a:p>
          <a:p>
            <a:pPr algn="ctr"/>
            <a:r>
              <a:rPr kumimoji="0" lang="ru-RU" b="1" i="1" dirty="0" smtClean="0">
                <a:solidFill>
                  <a:srgbClr val="C60000"/>
                </a:solidFill>
              </a:rPr>
              <a:t>СОГЛАСОВАНО </a:t>
            </a:r>
            <a:r>
              <a:rPr kumimoji="0" lang="ru-RU" b="1" i="1" dirty="0">
                <a:solidFill>
                  <a:srgbClr val="C60000"/>
                </a:solidFill>
              </a:rPr>
              <a:t>ФАС России </a:t>
            </a:r>
          </a:p>
          <a:p>
            <a:pPr algn="ctr"/>
            <a:endParaRPr lang="ru-RU" dirty="0"/>
          </a:p>
        </p:txBody>
      </p:sp>
      <p:sp>
        <p:nvSpPr>
          <p:cNvPr id="6" name="Скругленный прямоугольник 5"/>
          <p:cNvSpPr/>
          <p:nvPr/>
        </p:nvSpPr>
        <p:spPr>
          <a:xfrm>
            <a:off x="1449402" y="1954789"/>
            <a:ext cx="7128792" cy="2654740"/>
          </a:xfrm>
          <a:prstGeom prst="roundRect">
            <a:avLst/>
          </a:prstGeom>
          <a:solidFill>
            <a:schemeClr val="accent1">
              <a:lumMod val="40000"/>
              <a:lumOff val="60000"/>
            </a:schemeClr>
          </a:solidFill>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C00000"/>
                </a:solidFill>
              </a:rPr>
              <a:t>Информационный ресурс</a:t>
            </a:r>
            <a:endParaRPr lang="ru-RU" sz="3600" b="1" dirty="0"/>
          </a:p>
          <a:p>
            <a:pPr algn="ctr"/>
            <a:r>
              <a:rPr lang="ru-RU" sz="1600" b="1" dirty="0">
                <a:solidFill>
                  <a:schemeClr val="tx1"/>
                </a:solidFill>
              </a:rPr>
              <a:t>со сведениями об организациях, в отношении которых налоговыми органами через ТКС передана информация о возможном наличии неподтвержденного источника применения налоговой выгоды в виде принятия к вычету сумм НДС</a:t>
            </a:r>
          </a:p>
        </p:txBody>
      </p:sp>
      <p:sp>
        <p:nvSpPr>
          <p:cNvPr id="5" name="Прямоугольник 4"/>
          <p:cNvSpPr/>
          <p:nvPr/>
        </p:nvSpPr>
        <p:spPr>
          <a:xfrm>
            <a:off x="1475655" y="5011418"/>
            <a:ext cx="6912695" cy="954107"/>
          </a:xfrm>
          <a:prstGeom prst="rect">
            <a:avLst/>
          </a:prstGeom>
        </p:spPr>
        <p:txBody>
          <a:bodyPr wrap="square">
            <a:spAutoFit/>
          </a:bodyPr>
          <a:lstStyle/>
          <a:p>
            <a:pPr algn="ctr"/>
            <a:r>
              <a:rPr lang="ru-RU" sz="2800" b="1" dirty="0" smtClean="0">
                <a:solidFill>
                  <a:srgbClr val="C00000"/>
                </a:solidFill>
                <a:latin typeface="+mj-lt"/>
              </a:rPr>
              <a:t>ИНСТРУМЕНТ САМОРЕГУЛИРОВАНИЯ</a:t>
            </a:r>
            <a:endParaRPr lang="ru-RU" sz="2800" dirty="0">
              <a:solidFill>
                <a:srgbClr val="C00000"/>
              </a:solidFill>
              <a:latin typeface="+mj-lt"/>
            </a:endParaRPr>
          </a:p>
        </p:txBody>
      </p:sp>
    </p:spTree>
    <p:extLst>
      <p:ext uri="{BB962C8B-B14F-4D97-AF65-F5344CB8AC3E}">
        <p14:creationId xmlns:p14="http://schemas.microsoft.com/office/powerpoint/2010/main" xmlns="" val="25554050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rot="19800000">
            <a:off x="6575559" y="1905377"/>
            <a:ext cx="3788110" cy="4209009"/>
          </a:xfrm>
          <a:prstGeom prst="rect">
            <a:avLst/>
          </a:prstGeom>
        </p:spPr>
      </p:pic>
      <p:sp>
        <p:nvSpPr>
          <p:cNvPr id="2" name="Заголовок 1"/>
          <p:cNvSpPr>
            <a:spLocks noGrp="1"/>
          </p:cNvSpPr>
          <p:nvPr>
            <p:ph type="title"/>
          </p:nvPr>
        </p:nvSpPr>
        <p:spPr>
          <a:xfrm>
            <a:off x="1153068" y="340369"/>
            <a:ext cx="7416000" cy="625802"/>
          </a:xfrm>
        </p:spPr>
        <p:txBody>
          <a:bodyPr/>
          <a:lstStyle/>
          <a:p>
            <a:r>
              <a:rPr lang="ru-RU" sz="2000" b="1" dirty="0" smtClean="0"/>
              <a:t>Алгоритм </a:t>
            </a:r>
            <a:r>
              <a:rPr lang="ru-RU" sz="2000" b="1" dirty="0"/>
              <a:t>формирования Информационного ресурса</a:t>
            </a:r>
            <a:br>
              <a:rPr lang="ru-RU" sz="2000" b="1" dirty="0"/>
            </a:br>
            <a:r>
              <a:rPr lang="ru-RU" sz="2000" b="1" dirty="0" smtClean="0">
                <a:solidFill>
                  <a:srgbClr val="C00000"/>
                </a:solidFill>
              </a:rPr>
              <a:t>Краткое </a:t>
            </a:r>
            <a:r>
              <a:rPr lang="ru-RU" sz="2000" b="1" dirty="0">
                <a:solidFill>
                  <a:srgbClr val="C00000"/>
                </a:solidFill>
              </a:rPr>
              <a:t>описание </a:t>
            </a:r>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10</a:t>
            </a:fld>
            <a:endParaRPr lang="ru-RU" dirty="0"/>
          </a:p>
        </p:txBody>
      </p:sp>
      <p:grpSp>
        <p:nvGrpSpPr>
          <p:cNvPr id="7" name="Группа 6"/>
          <p:cNvGrpSpPr/>
          <p:nvPr/>
        </p:nvGrpSpPr>
        <p:grpSpPr>
          <a:xfrm>
            <a:off x="793240" y="1282614"/>
            <a:ext cx="7560478" cy="5170722"/>
            <a:chOff x="4042280" y="-264077"/>
            <a:chExt cx="7344381" cy="5170722"/>
          </a:xfrm>
        </p:grpSpPr>
        <p:sp>
          <p:nvSpPr>
            <p:cNvPr id="9" name="Текст 2"/>
            <p:cNvSpPr txBox="1">
              <a:spLocks/>
            </p:cNvSpPr>
            <p:nvPr/>
          </p:nvSpPr>
          <p:spPr bwMode="auto">
            <a:xfrm>
              <a:off x="4495341" y="-264077"/>
              <a:ext cx="6715184" cy="5170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l" rtl="0" eaLnBrk="0" fontAlgn="base" hangingPunct="0">
                <a:lnSpc>
                  <a:spcPct val="140000"/>
                </a:lnSpc>
                <a:spcBef>
                  <a:spcPts val="0"/>
                </a:spcBef>
                <a:spcAft>
                  <a:spcPct val="0"/>
                </a:spcAft>
                <a:buFont typeface="Arial" charset="0"/>
                <a:buNone/>
                <a:defRPr sz="1600" kern="1200" baseline="0">
                  <a:solidFill>
                    <a:schemeClr val="tx1"/>
                  </a:solidFill>
                  <a:latin typeface="+mj-lt"/>
                  <a:ea typeface="Verdana" pitchFamily="34" charset="0"/>
                  <a:cs typeface="Verdana" pitchFamily="34" charset="0"/>
                </a:defRPr>
              </a:lvl1pPr>
              <a:lvl2pPr marL="457200" indent="0" algn="l" rtl="0" eaLnBrk="0" fontAlgn="base" hangingPunct="0">
                <a:spcBef>
                  <a:spcPct val="20000"/>
                </a:spcBef>
                <a:spcAft>
                  <a:spcPct val="0"/>
                </a:spcAft>
                <a:buFont typeface="Arial" charset="0"/>
                <a:buNone/>
                <a:defRPr sz="1200" kern="1200">
                  <a:solidFill>
                    <a:schemeClr val="tx1"/>
                  </a:solidFill>
                  <a:latin typeface="+mn-lt"/>
                  <a:ea typeface="+mn-ea"/>
                  <a:cs typeface="+mn-cs"/>
                </a:defRPr>
              </a:lvl2pPr>
              <a:lvl3pPr marL="914400" indent="0" algn="l" rtl="0" eaLnBrk="0" fontAlgn="base" hangingPunct="0">
                <a:spcBef>
                  <a:spcPct val="20000"/>
                </a:spcBef>
                <a:spcAft>
                  <a:spcPct val="0"/>
                </a:spcAft>
                <a:buFont typeface="Arial" charset="0"/>
                <a:buNone/>
                <a:defRPr sz="1000" kern="1200">
                  <a:solidFill>
                    <a:schemeClr val="tx1"/>
                  </a:solidFill>
                  <a:latin typeface="+mn-lt"/>
                  <a:ea typeface="+mn-ea"/>
                  <a:cs typeface="+mn-cs"/>
                </a:defRPr>
              </a:lvl3pPr>
              <a:lvl4pPr marL="1371600" indent="0" algn="l" rtl="0" eaLnBrk="0" fontAlgn="base" hangingPunct="0">
                <a:spcBef>
                  <a:spcPct val="20000"/>
                </a:spcBef>
                <a:spcAft>
                  <a:spcPct val="0"/>
                </a:spcAft>
                <a:buFont typeface="Arial" charset="0"/>
                <a:buNone/>
                <a:defRPr sz="900" kern="1200">
                  <a:solidFill>
                    <a:schemeClr val="tx1"/>
                  </a:solidFill>
                  <a:latin typeface="+mn-lt"/>
                  <a:ea typeface="+mn-ea"/>
                  <a:cs typeface="+mn-cs"/>
                </a:defRPr>
              </a:lvl4pPr>
              <a:lvl5pPr marL="1828800" indent="0" algn="l" rtl="0" eaLnBrk="0" fontAlgn="base" hangingPunct="0">
                <a:spcBef>
                  <a:spcPct val="20000"/>
                </a:spcBef>
                <a:spcAft>
                  <a:spcPct val="0"/>
                </a:spcAft>
                <a:buFont typeface="Arial"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kumimoji="0" lang="ru-RU" sz="1200" b="1" dirty="0" smtClean="0"/>
                <a:t>При условии наличия у налогового органа:</a:t>
              </a:r>
            </a:p>
            <a:p>
              <a:r>
                <a:rPr kumimoji="0" lang="ru-RU" sz="1200" dirty="0"/>
                <a:t>●</a:t>
              </a:r>
              <a:r>
                <a:rPr lang="ru-RU" sz="1200" dirty="0" smtClean="0"/>
                <a:t> </a:t>
              </a:r>
              <a:r>
                <a:rPr lang="ru-RU" sz="1200" b="1" dirty="0" smtClean="0"/>
                <a:t>полученного по </a:t>
              </a:r>
              <a:r>
                <a:rPr lang="ru-RU" sz="1200" b="1" dirty="0"/>
                <a:t>ТКС</a:t>
              </a:r>
              <a:r>
                <a:rPr kumimoji="0" lang="ru-RU" sz="1200" b="1" dirty="0" smtClean="0"/>
                <a:t> Запроса налогоплательщика на информирование </a:t>
              </a:r>
              <a:r>
                <a:rPr kumimoji="0" lang="ru-RU" sz="1200" dirty="0"/>
                <a:t>о наличии </a:t>
              </a:r>
              <a:r>
                <a:rPr kumimoji="0" lang="ru-RU" sz="1200" dirty="0" smtClean="0"/>
                <a:t>признаков несформированного источника </a:t>
              </a:r>
              <a:r>
                <a:rPr kumimoji="0" lang="ru-RU" sz="1200" dirty="0"/>
                <a:t>применения </a:t>
              </a:r>
              <a:r>
                <a:rPr kumimoji="0" lang="ru-RU" sz="1200" dirty="0" smtClean="0"/>
                <a:t>вычета </a:t>
              </a:r>
              <a:r>
                <a:rPr kumimoji="0" lang="ru-RU" sz="1200" dirty="0"/>
                <a:t>по НДС по взаимоотношениям с контрагентами на основании данных </a:t>
              </a:r>
              <a:r>
                <a:rPr kumimoji="0" lang="ru-RU" sz="1200" dirty="0" smtClean="0"/>
                <a:t>ПК </a:t>
              </a:r>
              <a:r>
                <a:rPr kumimoji="0" lang="ru-RU" sz="1200" dirty="0"/>
                <a:t>АСК-НДС </a:t>
              </a:r>
              <a:r>
                <a:rPr kumimoji="0" lang="ru-RU" sz="1200" dirty="0" smtClean="0"/>
                <a:t>2,</a:t>
              </a:r>
            </a:p>
            <a:p>
              <a:r>
                <a:rPr kumimoji="0" lang="ru-RU" sz="1200" dirty="0" smtClean="0"/>
                <a:t>● </a:t>
              </a:r>
              <a:r>
                <a:rPr kumimoji="0" lang="ru-RU" sz="1200" b="1" dirty="0" smtClean="0"/>
                <a:t>полученного от налогоплательщика по ТКС </a:t>
              </a:r>
              <a:r>
                <a:rPr lang="ru-RU" sz="1200" b="1" dirty="0"/>
                <a:t>Согласия налогоплательщика </a:t>
              </a:r>
              <a:r>
                <a:rPr lang="ru-RU" sz="1200" dirty="0"/>
                <a:t>на признание части сведений, касающихся наличия (урегулирования/ </a:t>
              </a:r>
              <a:r>
                <a:rPr lang="ru-RU" sz="1200" dirty="0" err="1"/>
                <a:t>неурегулирования</a:t>
              </a:r>
              <a:r>
                <a:rPr lang="ru-RU" sz="1200" dirty="0"/>
                <a:t>) признаков несформированного источника для применения вычетов по НДС, составляющих налоговую тайну, </a:t>
              </a:r>
              <a:r>
                <a:rPr lang="ru-RU" sz="1200" dirty="0" smtClean="0"/>
                <a:t>общедоступными</a:t>
              </a:r>
              <a:r>
                <a:rPr kumimoji="0" lang="ru-RU" sz="1200" dirty="0" smtClean="0"/>
                <a:t>,</a:t>
              </a:r>
            </a:p>
            <a:p>
              <a:r>
                <a:rPr kumimoji="0" lang="ru-RU" sz="1200" dirty="0" smtClean="0"/>
                <a:t>● </a:t>
              </a:r>
              <a:r>
                <a:rPr kumimoji="0" lang="ru-RU" sz="1200" b="1" dirty="0"/>
                <a:t>полученного от </a:t>
              </a:r>
              <a:r>
                <a:rPr kumimoji="0" lang="ru-RU" sz="1200" b="1" dirty="0" smtClean="0"/>
                <a:t>контрагента налогоплательщика по </a:t>
              </a:r>
              <a:r>
                <a:rPr kumimoji="0" lang="ru-RU" sz="1200" b="1" dirty="0"/>
                <a:t>ТКС </a:t>
              </a:r>
              <a:r>
                <a:rPr lang="ru-RU" sz="1200" b="1" dirty="0"/>
                <a:t>Согласия </a:t>
              </a:r>
              <a:r>
                <a:rPr lang="ru-RU" sz="1200" dirty="0" smtClean="0"/>
                <a:t>на </a:t>
              </a:r>
              <a:r>
                <a:rPr lang="ru-RU" sz="1200" dirty="0"/>
                <a:t>признание части сведений, касающихся наличия (урегулирования/ </a:t>
              </a:r>
              <a:r>
                <a:rPr lang="ru-RU" sz="1200" dirty="0" err="1"/>
                <a:t>неурегулирования</a:t>
              </a:r>
              <a:r>
                <a:rPr lang="ru-RU" sz="1200" dirty="0"/>
                <a:t>) признаков несформированного источника для применения вычетов по НДС, составляющих налоговую тайну, </a:t>
              </a:r>
              <a:r>
                <a:rPr lang="ru-RU" sz="1200" dirty="0" smtClean="0"/>
                <a:t>общедоступными</a:t>
              </a:r>
              <a:r>
                <a:rPr kumimoji="0" lang="ru-RU" sz="1200" dirty="0" smtClean="0"/>
                <a:t>,</a:t>
              </a:r>
            </a:p>
            <a:p>
              <a:endParaRPr kumimoji="0" lang="ru-RU" sz="1200" dirty="0" smtClean="0"/>
            </a:p>
            <a:p>
              <a:pPr marL="342900" indent="-342900">
                <a:buAutoNum type="arabicPeriod"/>
              </a:pPr>
              <a:r>
                <a:rPr kumimoji="0" lang="ru-RU" b="1" dirty="0" smtClean="0"/>
                <a:t>Территориальные налоговые органы на основании анализа данных ПК АСК НДС-2 устанавливают признаки  наличия «разрыва» и направляют </a:t>
              </a:r>
              <a:r>
                <a:rPr kumimoji="0" lang="ru-RU" b="1" dirty="0" smtClean="0">
                  <a:solidFill>
                    <a:srgbClr val="0070C0"/>
                  </a:solidFill>
                </a:rPr>
                <a:t>Информационное письмо № 1</a:t>
              </a:r>
              <a:r>
                <a:rPr kumimoji="0" lang="ru-RU" b="1" dirty="0" smtClean="0"/>
                <a:t> всем участникам связанной цепочки.</a:t>
              </a:r>
            </a:p>
          </p:txBody>
        </p:sp>
        <p:sp>
          <p:nvSpPr>
            <p:cNvPr id="14" name="Текст 2"/>
            <p:cNvSpPr txBox="1">
              <a:spLocks/>
            </p:cNvSpPr>
            <p:nvPr/>
          </p:nvSpPr>
          <p:spPr bwMode="auto">
            <a:xfrm>
              <a:off x="4042280" y="4084788"/>
              <a:ext cx="7344381" cy="5597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l" rtl="0" eaLnBrk="0" fontAlgn="base" hangingPunct="0">
                <a:lnSpc>
                  <a:spcPct val="140000"/>
                </a:lnSpc>
                <a:spcBef>
                  <a:spcPts val="0"/>
                </a:spcBef>
                <a:spcAft>
                  <a:spcPct val="0"/>
                </a:spcAft>
                <a:buFont typeface="Arial" charset="0"/>
                <a:buNone/>
                <a:defRPr sz="1600" kern="1200" baseline="0">
                  <a:solidFill>
                    <a:schemeClr val="tx1"/>
                  </a:solidFill>
                  <a:latin typeface="+mj-lt"/>
                  <a:ea typeface="Verdana" pitchFamily="34" charset="0"/>
                  <a:cs typeface="Verdana" pitchFamily="34" charset="0"/>
                </a:defRPr>
              </a:lvl1pPr>
              <a:lvl2pPr marL="457200" indent="0" algn="l" rtl="0" eaLnBrk="0" fontAlgn="base" hangingPunct="0">
                <a:spcBef>
                  <a:spcPct val="20000"/>
                </a:spcBef>
                <a:spcAft>
                  <a:spcPct val="0"/>
                </a:spcAft>
                <a:buFont typeface="Arial" charset="0"/>
                <a:buNone/>
                <a:defRPr sz="1200" kern="1200">
                  <a:solidFill>
                    <a:schemeClr val="tx1"/>
                  </a:solidFill>
                  <a:latin typeface="+mn-lt"/>
                  <a:ea typeface="+mn-ea"/>
                  <a:cs typeface="+mn-cs"/>
                </a:defRPr>
              </a:lvl2pPr>
              <a:lvl3pPr marL="914400" indent="0" algn="l" rtl="0" eaLnBrk="0" fontAlgn="base" hangingPunct="0">
                <a:spcBef>
                  <a:spcPct val="20000"/>
                </a:spcBef>
                <a:spcAft>
                  <a:spcPct val="0"/>
                </a:spcAft>
                <a:buFont typeface="Arial" charset="0"/>
                <a:buNone/>
                <a:defRPr sz="1000" kern="1200">
                  <a:solidFill>
                    <a:schemeClr val="tx1"/>
                  </a:solidFill>
                  <a:latin typeface="+mn-lt"/>
                  <a:ea typeface="+mn-ea"/>
                  <a:cs typeface="+mn-cs"/>
                </a:defRPr>
              </a:lvl3pPr>
              <a:lvl4pPr marL="1371600" indent="0" algn="l" rtl="0" eaLnBrk="0" fontAlgn="base" hangingPunct="0">
                <a:spcBef>
                  <a:spcPct val="20000"/>
                </a:spcBef>
                <a:spcAft>
                  <a:spcPct val="0"/>
                </a:spcAft>
                <a:buFont typeface="Arial" charset="0"/>
                <a:buNone/>
                <a:defRPr sz="900" kern="1200">
                  <a:solidFill>
                    <a:schemeClr val="tx1"/>
                  </a:solidFill>
                  <a:latin typeface="+mn-lt"/>
                  <a:ea typeface="+mn-ea"/>
                  <a:cs typeface="+mn-cs"/>
                </a:defRPr>
              </a:lvl4pPr>
              <a:lvl5pPr marL="1828800" indent="0" algn="l" rtl="0" eaLnBrk="0" fontAlgn="base" hangingPunct="0">
                <a:spcBef>
                  <a:spcPct val="20000"/>
                </a:spcBef>
                <a:spcAft>
                  <a:spcPct val="0"/>
                </a:spcAft>
                <a:buFont typeface="Arial"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pPr lvl="0"/>
              <a:endParaRPr lang="ru-RU" sz="1200" dirty="0"/>
            </a:p>
          </p:txBody>
        </p:sp>
      </p:grpSp>
    </p:spTree>
    <p:extLst>
      <p:ext uri="{BB962C8B-B14F-4D97-AF65-F5344CB8AC3E}">
        <p14:creationId xmlns:p14="http://schemas.microsoft.com/office/powerpoint/2010/main" xmlns="" val="4335126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2000" y="260648"/>
            <a:ext cx="7416000" cy="864096"/>
          </a:xfrm>
        </p:spPr>
        <p:txBody>
          <a:bodyPr/>
          <a:lstStyle/>
          <a:p>
            <a:r>
              <a:rPr lang="ru-RU" b="1" dirty="0"/>
              <a:t>Информационный ресурс</a:t>
            </a:r>
            <a:br>
              <a:rPr lang="ru-RU" b="1" dirty="0"/>
            </a:br>
            <a:r>
              <a:rPr lang="ru-RU" b="1" dirty="0">
                <a:solidFill>
                  <a:srgbClr val="C00000"/>
                </a:solidFill>
              </a:rPr>
              <a:t>Схема алгоритма </a:t>
            </a:r>
            <a:r>
              <a:rPr lang="ru-RU" sz="2400" b="1" dirty="0">
                <a:solidFill>
                  <a:srgbClr val="C00000"/>
                </a:solidFill>
              </a:rPr>
              <a:t>(1-й этап)</a:t>
            </a:r>
            <a:br>
              <a:rPr lang="ru-RU" sz="2400" b="1" dirty="0">
                <a:solidFill>
                  <a:srgbClr val="C00000"/>
                </a:solidFill>
              </a:rPr>
            </a:br>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11</a:t>
            </a:fld>
            <a:endParaRPr lang="ru-RU" dirty="0"/>
          </a:p>
        </p:txBody>
      </p:sp>
      <p:pic>
        <p:nvPicPr>
          <p:cNvPr id="5" name="Picture 2"/>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tretch>
            <a:fillRect/>
          </a:stretch>
        </p:blipFill>
        <p:spPr bwMode="auto">
          <a:xfrm>
            <a:off x="1403648" y="1052736"/>
            <a:ext cx="7272808" cy="331236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Текст 2"/>
          <p:cNvSpPr txBox="1">
            <a:spLocks/>
          </p:cNvSpPr>
          <p:nvPr/>
        </p:nvSpPr>
        <p:spPr bwMode="auto">
          <a:xfrm>
            <a:off x="1151999" y="4581128"/>
            <a:ext cx="7812490" cy="20093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l" rtl="0" eaLnBrk="0" fontAlgn="base" hangingPunct="0">
              <a:lnSpc>
                <a:spcPct val="140000"/>
              </a:lnSpc>
              <a:spcBef>
                <a:spcPts val="0"/>
              </a:spcBef>
              <a:spcAft>
                <a:spcPct val="0"/>
              </a:spcAft>
              <a:buFont typeface="Arial" charset="0"/>
              <a:buNone/>
              <a:defRPr sz="1600" kern="1200" baseline="0">
                <a:solidFill>
                  <a:schemeClr val="tx1"/>
                </a:solidFill>
                <a:latin typeface="+mj-lt"/>
                <a:ea typeface="Verdana" pitchFamily="34" charset="0"/>
                <a:cs typeface="Verdana" pitchFamily="34" charset="0"/>
              </a:defRPr>
            </a:lvl1pPr>
            <a:lvl2pPr marL="457200" indent="0" algn="l" rtl="0" eaLnBrk="0" fontAlgn="base" hangingPunct="0">
              <a:spcBef>
                <a:spcPct val="20000"/>
              </a:spcBef>
              <a:spcAft>
                <a:spcPct val="0"/>
              </a:spcAft>
              <a:buFont typeface="Arial" charset="0"/>
              <a:buNone/>
              <a:defRPr sz="1200" kern="1200">
                <a:solidFill>
                  <a:schemeClr val="tx1"/>
                </a:solidFill>
                <a:latin typeface="+mn-lt"/>
                <a:ea typeface="+mn-ea"/>
                <a:cs typeface="+mn-cs"/>
              </a:defRPr>
            </a:lvl2pPr>
            <a:lvl3pPr marL="914400" indent="0" algn="l" rtl="0" eaLnBrk="0" fontAlgn="base" hangingPunct="0">
              <a:spcBef>
                <a:spcPct val="20000"/>
              </a:spcBef>
              <a:spcAft>
                <a:spcPct val="0"/>
              </a:spcAft>
              <a:buFont typeface="Arial" charset="0"/>
              <a:buNone/>
              <a:defRPr sz="1000" kern="1200">
                <a:solidFill>
                  <a:schemeClr val="tx1"/>
                </a:solidFill>
                <a:latin typeface="+mn-lt"/>
                <a:ea typeface="+mn-ea"/>
                <a:cs typeface="+mn-cs"/>
              </a:defRPr>
            </a:lvl3pPr>
            <a:lvl4pPr marL="1371600" indent="0" algn="l" rtl="0" eaLnBrk="0" fontAlgn="base" hangingPunct="0">
              <a:spcBef>
                <a:spcPct val="20000"/>
              </a:spcBef>
              <a:spcAft>
                <a:spcPct val="0"/>
              </a:spcAft>
              <a:buFont typeface="Arial" charset="0"/>
              <a:buNone/>
              <a:defRPr sz="900" kern="1200">
                <a:solidFill>
                  <a:schemeClr val="tx1"/>
                </a:solidFill>
                <a:latin typeface="+mn-lt"/>
                <a:ea typeface="+mn-ea"/>
                <a:cs typeface="+mn-cs"/>
              </a:defRPr>
            </a:lvl4pPr>
            <a:lvl5pPr marL="1828800" indent="0" algn="l" rtl="0" eaLnBrk="0" fontAlgn="base" hangingPunct="0">
              <a:spcBef>
                <a:spcPct val="20000"/>
              </a:spcBef>
              <a:spcAft>
                <a:spcPct val="0"/>
              </a:spcAft>
              <a:buFont typeface="Arial"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kumimoji="0" lang="ru-RU" sz="1050" b="1" i="1" dirty="0" smtClean="0"/>
              <a:t>«МИ ФНС России по КН (ИФНС России) сообщает, что на основании анализа данных, содержащихся в информационных системах налоговых органов, в отношении представленной «наименование налогоплательщика – получателя данного письма, ИНН» «__»_______ 201__ налоговой декларации по НДС за «налоговый период» выявлены обстоятельства, свидетельствующие о наличии несформированного источника по цепочке поставщиков товаров (работ, услуг) для принятия к вычету сумм НДС по взаимоотношениям с контрагентом-продавцом «наименование контрагента, ИНН».</a:t>
            </a:r>
          </a:p>
          <a:p>
            <a:r>
              <a:rPr kumimoji="0" lang="ru-RU" sz="1050" b="1" i="1" dirty="0" smtClean="0"/>
              <a:t>Настоящим ИФНС России «наименование инспекции, код» предлагает «наименование налогоплательщика – получателя данного письма, ИНН» урегулировать возникшую ситуацию в срок до «__» _______ 201_.» </a:t>
            </a:r>
          </a:p>
          <a:p>
            <a:endParaRPr kumimoji="0" lang="ru-RU" sz="1050" b="1" i="1" dirty="0"/>
          </a:p>
        </p:txBody>
      </p:sp>
      <p:pic>
        <p:nvPicPr>
          <p:cNvPr id="8" name="Рисунок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43542" y="3825044"/>
            <a:ext cx="864096" cy="756084"/>
          </a:xfrm>
          <a:prstGeom prst="rect">
            <a:avLst/>
          </a:prstGeom>
        </p:spPr>
      </p:pic>
    </p:spTree>
    <p:extLst>
      <p:ext uri="{BB962C8B-B14F-4D97-AF65-F5344CB8AC3E}">
        <p14:creationId xmlns:p14="http://schemas.microsoft.com/office/powerpoint/2010/main" xmlns="" val="3457095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1999" y="181242"/>
            <a:ext cx="7416000" cy="1303542"/>
          </a:xfrm>
        </p:spPr>
        <p:txBody>
          <a:bodyPr/>
          <a:lstStyle/>
          <a:p>
            <a:r>
              <a:rPr lang="ru-RU" b="1" dirty="0"/>
              <a:t>Алгоритм формирования Информационного ресурса</a:t>
            </a:r>
            <a:br>
              <a:rPr lang="ru-RU" b="1" dirty="0"/>
            </a:br>
            <a:r>
              <a:rPr lang="ru-RU" b="1" dirty="0">
                <a:solidFill>
                  <a:srgbClr val="C00000"/>
                </a:solidFill>
              </a:rPr>
              <a:t>Краткое описание </a:t>
            </a:r>
            <a:r>
              <a:rPr lang="ru-RU" b="1" dirty="0" smtClean="0">
                <a:solidFill>
                  <a:srgbClr val="C00000"/>
                </a:solidFill>
              </a:rPr>
              <a:t>(продолжение)</a:t>
            </a:r>
            <a:endParaRPr lang="ru-RU" dirty="0"/>
          </a:p>
        </p:txBody>
      </p:sp>
      <p:sp>
        <p:nvSpPr>
          <p:cNvPr id="3" name="Текст 2"/>
          <p:cNvSpPr>
            <a:spLocks noGrp="1"/>
          </p:cNvSpPr>
          <p:nvPr>
            <p:ph type="body" sz="half" idx="2"/>
          </p:nvPr>
        </p:nvSpPr>
        <p:spPr>
          <a:xfrm>
            <a:off x="1151999" y="1700808"/>
            <a:ext cx="7416000" cy="4850804"/>
          </a:xfrm>
        </p:spPr>
        <p:txBody>
          <a:bodyPr>
            <a:normAutofit/>
          </a:bodyPr>
          <a:lstStyle/>
          <a:p>
            <a:r>
              <a:rPr lang="ru-RU" dirty="0" smtClean="0"/>
              <a:t>2. </a:t>
            </a:r>
            <a:r>
              <a:rPr lang="ru-RU" b="1" dirty="0" smtClean="0"/>
              <a:t>Налогоплательщики</a:t>
            </a:r>
            <a:r>
              <a:rPr lang="ru-RU" b="1" dirty="0"/>
              <a:t>, получившие письмо о наличии «разрыва», вправе добровольно урегулировать разрыв в установленный в Информационном письме №1 </a:t>
            </a:r>
            <a:r>
              <a:rPr lang="ru-RU" b="1" dirty="0" smtClean="0"/>
              <a:t>срок (1 месяц);</a:t>
            </a:r>
          </a:p>
          <a:p>
            <a:endParaRPr lang="ru-RU" b="1" dirty="0"/>
          </a:p>
          <a:p>
            <a:r>
              <a:rPr lang="ru-RU" b="1" dirty="0" smtClean="0"/>
              <a:t>3. Через </a:t>
            </a:r>
            <a:r>
              <a:rPr lang="ru-RU" b="1" dirty="0"/>
              <a:t>1 месяц территориальные налоговые органы направляют </a:t>
            </a:r>
            <a:r>
              <a:rPr lang="ru-RU" b="1" dirty="0">
                <a:solidFill>
                  <a:srgbClr val="0070C0"/>
                </a:solidFill>
              </a:rPr>
              <a:t>Информационное письмо № 2</a:t>
            </a:r>
            <a:r>
              <a:rPr lang="ru-RU" b="1" dirty="0"/>
              <a:t> с информацией об урегулировании либо не урегулировании разрыва</a:t>
            </a:r>
            <a:r>
              <a:rPr lang="ru-RU" b="1" dirty="0" smtClean="0"/>
              <a:t>.</a:t>
            </a:r>
          </a:p>
          <a:p>
            <a:endParaRPr lang="ru-RU" dirty="0"/>
          </a:p>
          <a:p>
            <a:endParaRPr lang="ru-RU" dirty="0" smtClean="0"/>
          </a:p>
          <a:p>
            <a:endParaRPr lang="ru-RU" dirty="0"/>
          </a:p>
          <a:p>
            <a:endParaRPr lang="ru-RU" dirty="0" smtClean="0"/>
          </a:p>
          <a:p>
            <a:endParaRPr lang="ru-RU" dirty="0"/>
          </a:p>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12</a:t>
            </a:fld>
            <a:endParaRPr lang="ru-RU" dirty="0"/>
          </a:p>
        </p:txBody>
      </p:sp>
      <p:sp>
        <p:nvSpPr>
          <p:cNvPr id="5" name="Прямоугольник 4"/>
          <p:cNvSpPr/>
          <p:nvPr/>
        </p:nvSpPr>
        <p:spPr>
          <a:xfrm>
            <a:off x="2046044" y="4540877"/>
            <a:ext cx="6702669" cy="1578894"/>
          </a:xfrm>
          <a:prstGeom prst="rect">
            <a:avLst/>
          </a:prstGeom>
        </p:spPr>
        <p:txBody>
          <a:bodyPr wrap="square">
            <a:spAutoFit/>
          </a:bodyPr>
          <a:lstStyle/>
          <a:p>
            <a:pPr marL="457200" indent="629920" algn="just">
              <a:lnSpc>
                <a:spcPct val="115000"/>
              </a:lnSpc>
              <a:spcAft>
                <a:spcPts val="0"/>
              </a:spcAft>
              <a:tabLst>
                <a:tab pos="630555" algn="l"/>
              </a:tabLst>
            </a:pPr>
            <a:r>
              <a:rPr lang="ru-RU" sz="1050" b="1" i="1" dirty="0" smtClean="0">
                <a:latin typeface="+mj-lt"/>
                <a:ea typeface="Calibri" panose="020F0502020204030204" pitchFamily="34" charset="0"/>
                <a:cs typeface="Times New Roman" panose="02020603050405020304" pitchFamily="18" charset="0"/>
              </a:rPr>
              <a:t>«Настоящим </a:t>
            </a:r>
            <a:r>
              <a:rPr lang="ru-RU" sz="1050" b="1" i="1" dirty="0">
                <a:latin typeface="+mj-lt"/>
                <a:ea typeface="Calibri" panose="020F0502020204030204" pitchFamily="34" charset="0"/>
                <a:cs typeface="Times New Roman" panose="02020603050405020304" pitchFamily="18" charset="0"/>
              </a:rPr>
              <a:t>МИ ФНС России по КН (ИФНС России) сообщает, что на основании анализа данных, содержащихся в информационных системах налоговых органов, ситуация с выявленными обстоятельствами, свидетельствующими о наличии несформированного источника по цепочке поставщиков товаров (работ, услуг) для принятия к вычету сумм НДС </a:t>
            </a:r>
            <a:r>
              <a:rPr lang="ru-RU" sz="1050" b="1" i="1" dirty="0" smtClean="0">
                <a:latin typeface="+mj-lt"/>
                <a:ea typeface="Calibri" panose="020F0502020204030204" pitchFamily="34" charset="0"/>
                <a:cs typeface="Times New Roman" panose="02020603050405020304" pitchFamily="18" charset="0"/>
              </a:rPr>
              <a:t>по </a:t>
            </a:r>
            <a:r>
              <a:rPr lang="ru-RU" sz="1050" b="1" i="1" dirty="0">
                <a:latin typeface="+mj-lt"/>
                <a:ea typeface="Calibri" panose="020F0502020204030204" pitchFamily="34" charset="0"/>
                <a:cs typeface="Times New Roman" panose="02020603050405020304" pitchFamily="18" charset="0"/>
              </a:rPr>
              <a:t>взаимоотношениям с контрагентом-продавцом «наименование контрагента, ИНН», отраженного в налоговой декларации по НДС за «налоговый период», урегулирована/не урегулирована/урегулирована </a:t>
            </a:r>
            <a:r>
              <a:rPr lang="ru-RU" sz="1050" b="1" i="1" dirty="0" smtClean="0">
                <a:latin typeface="+mj-lt"/>
                <a:ea typeface="Calibri" panose="020F0502020204030204" pitchFamily="34" charset="0"/>
                <a:cs typeface="Times New Roman" panose="02020603050405020304" pitchFamily="18" charset="0"/>
              </a:rPr>
              <a:t>частично».</a:t>
            </a:r>
            <a:endParaRPr lang="ru-RU" sz="1050" b="1" i="1" dirty="0">
              <a:effectLst/>
              <a:latin typeface="+mj-lt"/>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95140" y="4540878"/>
            <a:ext cx="864096" cy="756084"/>
          </a:xfrm>
          <a:prstGeom prst="rect">
            <a:avLst/>
          </a:prstGeom>
        </p:spPr>
      </p:pic>
    </p:spTree>
    <p:extLst>
      <p:ext uri="{BB962C8B-B14F-4D97-AF65-F5344CB8AC3E}">
        <p14:creationId xmlns:p14="http://schemas.microsoft.com/office/powerpoint/2010/main" xmlns="" val="2459031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1999" y="181242"/>
            <a:ext cx="7416000" cy="1303542"/>
          </a:xfrm>
        </p:spPr>
        <p:txBody>
          <a:bodyPr/>
          <a:lstStyle/>
          <a:p>
            <a:r>
              <a:rPr lang="ru-RU" b="1" dirty="0"/>
              <a:t>Алгоритм формирования Информационного ресурса</a:t>
            </a:r>
            <a:br>
              <a:rPr lang="ru-RU" b="1" dirty="0"/>
            </a:br>
            <a:r>
              <a:rPr lang="ru-RU" b="1" dirty="0">
                <a:solidFill>
                  <a:srgbClr val="C00000"/>
                </a:solidFill>
              </a:rPr>
              <a:t>Краткое описание </a:t>
            </a:r>
            <a:r>
              <a:rPr lang="ru-RU" b="1" dirty="0" smtClean="0">
                <a:solidFill>
                  <a:srgbClr val="C00000"/>
                </a:solidFill>
              </a:rPr>
              <a:t>(продолжение)</a:t>
            </a:r>
            <a:endParaRPr lang="ru-RU" dirty="0"/>
          </a:p>
        </p:txBody>
      </p:sp>
      <p:sp>
        <p:nvSpPr>
          <p:cNvPr id="3" name="Текст 2"/>
          <p:cNvSpPr>
            <a:spLocks noGrp="1"/>
          </p:cNvSpPr>
          <p:nvPr>
            <p:ph type="body" sz="half" idx="2"/>
          </p:nvPr>
        </p:nvSpPr>
        <p:spPr>
          <a:xfrm>
            <a:off x="1331639" y="1484783"/>
            <a:ext cx="7236359" cy="5066829"/>
          </a:xfrm>
        </p:spPr>
        <p:txBody>
          <a:bodyPr>
            <a:normAutofit/>
          </a:bodyPr>
          <a:lstStyle/>
          <a:p>
            <a:r>
              <a:rPr lang="ru-RU" b="1" dirty="0" smtClean="0"/>
              <a:t>4.  </a:t>
            </a:r>
            <a:r>
              <a:rPr lang="ru-RU" b="1" dirty="0"/>
              <a:t>Если разрыв не урегулирован, любой покупатель из связанной цепочки вправе направить в адрес </a:t>
            </a:r>
            <a:r>
              <a:rPr lang="ru-RU" b="1" dirty="0">
                <a:solidFill>
                  <a:srgbClr val="C00000"/>
                </a:solidFill>
              </a:rPr>
              <a:t>Ассоциации добросовестных участников рынка АПК</a:t>
            </a:r>
            <a:r>
              <a:rPr lang="ru-RU" b="1" dirty="0"/>
              <a:t>, сообщение о </a:t>
            </a:r>
            <a:r>
              <a:rPr lang="ru-RU" b="1" dirty="0" err="1"/>
              <a:t>неурегулировании</a:t>
            </a:r>
            <a:r>
              <a:rPr lang="ru-RU" b="1" dirty="0"/>
              <a:t> разрыва в отношении своего </a:t>
            </a:r>
            <a:r>
              <a:rPr lang="ru-RU" b="1" dirty="0" smtClean="0"/>
              <a:t>продавца </a:t>
            </a:r>
            <a:r>
              <a:rPr lang="ru-RU" b="1" dirty="0" smtClean="0">
                <a:solidFill>
                  <a:srgbClr val="FF0000"/>
                </a:solidFill>
              </a:rPr>
              <a:t>с обязательным приложением</a:t>
            </a:r>
            <a:r>
              <a:rPr lang="ru-RU" b="1" dirty="0" smtClean="0"/>
              <a:t>:</a:t>
            </a:r>
          </a:p>
          <a:p>
            <a:endParaRPr lang="ru-RU" b="1" dirty="0"/>
          </a:p>
          <a:p>
            <a:endParaRPr lang="ru-RU" dirty="0"/>
          </a:p>
          <a:p>
            <a:endParaRPr lang="ru-RU" dirty="0"/>
          </a:p>
          <a:p>
            <a:endParaRPr lang="ru-RU" dirty="0" smtClean="0"/>
          </a:p>
          <a:p>
            <a:endParaRPr lang="ru-RU" dirty="0"/>
          </a:p>
          <a:p>
            <a:endParaRPr lang="ru-RU" dirty="0" smtClean="0"/>
          </a:p>
          <a:p>
            <a:endParaRPr lang="ru-RU" dirty="0"/>
          </a:p>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13</a:t>
            </a:fld>
            <a:endParaRPr lang="ru-RU" dirty="0"/>
          </a:p>
        </p:txBody>
      </p:sp>
      <p:sp>
        <p:nvSpPr>
          <p:cNvPr id="7" name="Текст 2"/>
          <p:cNvSpPr txBox="1">
            <a:spLocks/>
          </p:cNvSpPr>
          <p:nvPr/>
        </p:nvSpPr>
        <p:spPr bwMode="auto">
          <a:xfrm>
            <a:off x="2771800" y="3212976"/>
            <a:ext cx="5975837" cy="33386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20000"/>
          </a:bodyPr>
          <a:lstStyle>
            <a:lvl1pPr marL="0" indent="0" algn="l" rtl="0" eaLnBrk="0" fontAlgn="base" hangingPunct="0">
              <a:lnSpc>
                <a:spcPct val="140000"/>
              </a:lnSpc>
              <a:spcBef>
                <a:spcPts val="0"/>
              </a:spcBef>
              <a:spcAft>
                <a:spcPct val="0"/>
              </a:spcAft>
              <a:buFont typeface="Arial" charset="0"/>
              <a:buNone/>
              <a:defRPr sz="1600" kern="1200" baseline="0">
                <a:solidFill>
                  <a:schemeClr val="tx1"/>
                </a:solidFill>
                <a:latin typeface="+mj-lt"/>
                <a:ea typeface="Verdana" pitchFamily="34" charset="0"/>
                <a:cs typeface="Verdana" pitchFamily="34" charset="0"/>
              </a:defRPr>
            </a:lvl1pPr>
            <a:lvl2pPr marL="457200" indent="0" algn="l" rtl="0" eaLnBrk="0" fontAlgn="base" hangingPunct="0">
              <a:spcBef>
                <a:spcPct val="20000"/>
              </a:spcBef>
              <a:spcAft>
                <a:spcPct val="0"/>
              </a:spcAft>
              <a:buFont typeface="Arial" charset="0"/>
              <a:buNone/>
              <a:defRPr sz="1200" kern="1200">
                <a:solidFill>
                  <a:schemeClr val="tx1"/>
                </a:solidFill>
                <a:latin typeface="+mn-lt"/>
                <a:ea typeface="+mn-ea"/>
                <a:cs typeface="+mn-cs"/>
              </a:defRPr>
            </a:lvl2pPr>
            <a:lvl3pPr marL="914400" indent="0" algn="l" rtl="0" eaLnBrk="0" fontAlgn="base" hangingPunct="0">
              <a:spcBef>
                <a:spcPct val="20000"/>
              </a:spcBef>
              <a:spcAft>
                <a:spcPct val="0"/>
              </a:spcAft>
              <a:buFont typeface="Arial" charset="0"/>
              <a:buNone/>
              <a:defRPr sz="1000" kern="1200">
                <a:solidFill>
                  <a:schemeClr val="tx1"/>
                </a:solidFill>
                <a:latin typeface="+mn-lt"/>
                <a:ea typeface="+mn-ea"/>
                <a:cs typeface="+mn-cs"/>
              </a:defRPr>
            </a:lvl3pPr>
            <a:lvl4pPr marL="1371600" indent="0" algn="l" rtl="0" eaLnBrk="0" fontAlgn="base" hangingPunct="0">
              <a:spcBef>
                <a:spcPct val="20000"/>
              </a:spcBef>
              <a:spcAft>
                <a:spcPct val="0"/>
              </a:spcAft>
              <a:buFont typeface="Arial" charset="0"/>
              <a:buNone/>
              <a:defRPr sz="900" kern="1200">
                <a:solidFill>
                  <a:schemeClr val="tx1"/>
                </a:solidFill>
                <a:latin typeface="+mn-lt"/>
                <a:ea typeface="+mn-ea"/>
                <a:cs typeface="+mn-cs"/>
              </a:defRPr>
            </a:lvl4pPr>
            <a:lvl5pPr marL="1828800" indent="0" algn="l" rtl="0" eaLnBrk="0" fontAlgn="base" hangingPunct="0">
              <a:spcBef>
                <a:spcPct val="20000"/>
              </a:spcBef>
              <a:spcAft>
                <a:spcPct val="0"/>
              </a:spcAft>
              <a:buFont typeface="Arial"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pPr marL="342900" indent="-342900">
              <a:buFont typeface="Wingdings" panose="05000000000000000000" pitchFamily="2" charset="2"/>
              <a:buChar char="ü"/>
            </a:pPr>
            <a:r>
              <a:rPr lang="ru-RU" b="1" dirty="0" smtClean="0"/>
              <a:t>Информационного </a:t>
            </a:r>
            <a:r>
              <a:rPr lang="ru-RU" b="1" dirty="0"/>
              <a:t>письмо №2 </a:t>
            </a:r>
            <a:r>
              <a:rPr lang="ru-RU" dirty="0"/>
              <a:t>налогового органа о </a:t>
            </a:r>
            <a:r>
              <a:rPr lang="ru-RU" dirty="0" err="1"/>
              <a:t>неурегулировании</a:t>
            </a:r>
            <a:r>
              <a:rPr lang="ru-RU" dirty="0"/>
              <a:t> разрывов </a:t>
            </a:r>
            <a:r>
              <a:rPr kumimoji="0" lang="ru-RU" dirty="0"/>
              <a:t>ого органа о </a:t>
            </a:r>
            <a:r>
              <a:rPr kumimoji="0" lang="ru-RU" dirty="0" err="1"/>
              <a:t>неурегулировании</a:t>
            </a:r>
            <a:r>
              <a:rPr kumimoji="0" lang="ru-RU" dirty="0"/>
              <a:t> разрывов</a:t>
            </a:r>
            <a:r>
              <a:rPr kumimoji="0" lang="ru-RU" dirty="0" smtClean="0"/>
              <a:t>;</a:t>
            </a:r>
          </a:p>
          <a:p>
            <a:pPr marL="342900" indent="-342900">
              <a:buFont typeface="Wingdings" panose="05000000000000000000" pitchFamily="2" charset="2"/>
              <a:buChar char="ü"/>
            </a:pPr>
            <a:endParaRPr kumimoji="0" lang="ru-RU" dirty="0"/>
          </a:p>
          <a:p>
            <a:pPr marL="342900" indent="-342900">
              <a:buFont typeface="Wingdings" panose="05000000000000000000" pitchFamily="2" charset="2"/>
              <a:buChar char="ü"/>
            </a:pPr>
            <a:r>
              <a:rPr kumimoji="0" lang="ru-RU" b="1" dirty="0"/>
              <a:t>Копия Согласия поставщика</a:t>
            </a:r>
            <a:r>
              <a:rPr kumimoji="0" lang="ru-RU" dirty="0"/>
              <a:t>, данного в налоговый орган по ТКС (должно быть у Покупателя);</a:t>
            </a:r>
          </a:p>
          <a:p>
            <a:pPr marL="342900" indent="-342900">
              <a:buFont typeface="Wingdings" panose="05000000000000000000" pitchFamily="2" charset="2"/>
              <a:buChar char="ü"/>
            </a:pPr>
            <a:endParaRPr kumimoji="0" lang="ru-RU" dirty="0" smtClean="0"/>
          </a:p>
          <a:p>
            <a:pPr marL="342900" indent="-342900">
              <a:buFont typeface="Wingdings" panose="05000000000000000000" pitchFamily="2" charset="2"/>
              <a:buChar char="ü"/>
            </a:pPr>
            <a:r>
              <a:rPr kumimoji="0" lang="ru-RU" b="1" dirty="0" smtClean="0"/>
              <a:t>Копия Квитанции </a:t>
            </a:r>
            <a:r>
              <a:rPr kumimoji="0" lang="ru-RU" dirty="0" smtClean="0"/>
              <a:t>о приеме налоговым органом согласия поставщика, (должно быть у Покупателя);</a:t>
            </a:r>
          </a:p>
          <a:p>
            <a:pPr marL="342900" indent="-342900">
              <a:buFont typeface="Wingdings" panose="05000000000000000000" pitchFamily="2" charset="2"/>
              <a:buChar char="ü"/>
            </a:pPr>
            <a:endParaRPr kumimoji="0" lang="ru-RU" dirty="0" smtClean="0"/>
          </a:p>
          <a:p>
            <a:pPr marL="342900" indent="-342900">
              <a:buFont typeface="Wingdings" panose="05000000000000000000" pitchFamily="2" charset="2"/>
              <a:buChar char="ü"/>
            </a:pPr>
            <a:r>
              <a:rPr kumimoji="0" lang="ru-RU" b="1" dirty="0" smtClean="0"/>
              <a:t>Копия Согласия поставщика </a:t>
            </a:r>
            <a:r>
              <a:rPr kumimoji="0" lang="ru-RU" dirty="0" smtClean="0"/>
              <a:t>о раскрытии коммерческой тайны, данное покупателю поставщиком</a:t>
            </a:r>
          </a:p>
          <a:p>
            <a:endParaRPr kumimoji="0" lang="ru-RU" b="1" dirty="0" smtClean="0"/>
          </a:p>
          <a:p>
            <a:endParaRPr kumimoji="0" lang="ru-RU" dirty="0" smtClean="0"/>
          </a:p>
          <a:p>
            <a:endParaRPr kumimoji="0" lang="ru-RU" dirty="0" smtClean="0"/>
          </a:p>
          <a:p>
            <a:endParaRPr kumimoji="0" lang="ru-RU" dirty="0" smtClean="0"/>
          </a:p>
          <a:p>
            <a:endParaRPr kumimoji="0" lang="ru-RU" dirty="0" smtClean="0"/>
          </a:p>
          <a:p>
            <a:endParaRPr kumimoji="0" lang="ru-RU" dirty="0" smtClean="0"/>
          </a:p>
          <a:p>
            <a:endParaRPr kumimoji="0" lang="ru-RU" dirty="0" smtClean="0"/>
          </a:p>
          <a:p>
            <a:endParaRPr kumimoji="0" lang="ru-RU" dirty="0"/>
          </a:p>
        </p:txBody>
      </p:sp>
    </p:spTree>
    <p:extLst>
      <p:ext uri="{BB962C8B-B14F-4D97-AF65-F5344CB8AC3E}">
        <p14:creationId xmlns:p14="http://schemas.microsoft.com/office/powerpoint/2010/main" xmlns="" val="4178475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14</a:t>
            </a:fld>
            <a:endParaRPr lang="ru-RU" dirty="0"/>
          </a:p>
        </p:txBody>
      </p:sp>
      <p:sp>
        <p:nvSpPr>
          <p:cNvPr id="6" name="Заголовок 1"/>
          <p:cNvSpPr txBox="1">
            <a:spLocks/>
          </p:cNvSpPr>
          <p:nvPr/>
        </p:nvSpPr>
        <p:spPr bwMode="auto">
          <a:xfrm>
            <a:off x="972350" y="145560"/>
            <a:ext cx="7416000" cy="112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algn="l" rtl="0" eaLnBrk="0" fontAlgn="base" hangingPunct="0">
              <a:spcBef>
                <a:spcPct val="0"/>
              </a:spcBef>
              <a:spcAft>
                <a:spcPct val="0"/>
              </a:spcAft>
              <a:defRPr sz="2600" kern="1200" baseline="0">
                <a:solidFill>
                  <a:schemeClr val="tx1"/>
                </a:solidFill>
                <a:latin typeface="+mj-lt"/>
                <a:ea typeface="Verdana" pitchFamily="34" charset="0"/>
                <a:cs typeface="Verdana" pitchFamily="34" charset="0"/>
              </a:defRPr>
            </a:lvl1pPr>
            <a:lvl2pPr algn="ctr" rtl="0" eaLnBrk="0" fontAlgn="base" hangingPunct="0">
              <a:spcBef>
                <a:spcPct val="0"/>
              </a:spcBef>
              <a:spcAft>
                <a:spcPct val="0"/>
              </a:spcAft>
              <a:defRPr sz="4400">
                <a:solidFill>
                  <a:schemeClr val="tx1"/>
                </a:solidFill>
                <a:latin typeface="Tahoma" pitchFamily="34" charset="0"/>
              </a:defRPr>
            </a:lvl2pPr>
            <a:lvl3pPr algn="ctr" rtl="0" eaLnBrk="0" fontAlgn="base" hangingPunct="0">
              <a:spcBef>
                <a:spcPct val="0"/>
              </a:spcBef>
              <a:spcAft>
                <a:spcPct val="0"/>
              </a:spcAft>
              <a:defRPr sz="4400">
                <a:solidFill>
                  <a:schemeClr val="tx1"/>
                </a:solidFill>
                <a:latin typeface="Tahoma" pitchFamily="34" charset="0"/>
              </a:defRPr>
            </a:lvl3pPr>
            <a:lvl4pPr algn="ctr" rtl="0" eaLnBrk="0" fontAlgn="base" hangingPunct="0">
              <a:spcBef>
                <a:spcPct val="0"/>
              </a:spcBef>
              <a:spcAft>
                <a:spcPct val="0"/>
              </a:spcAft>
              <a:defRPr sz="4400">
                <a:solidFill>
                  <a:schemeClr val="tx1"/>
                </a:solidFill>
                <a:latin typeface="Tahoma" pitchFamily="34" charset="0"/>
              </a:defRPr>
            </a:lvl4pPr>
            <a:lvl5pPr algn="ctr" rtl="0" eaLnBrk="0" fontAlgn="base" hangingPunct="0">
              <a:spcBef>
                <a:spcPct val="0"/>
              </a:spcBef>
              <a:spcAft>
                <a:spcPct val="0"/>
              </a:spcAft>
              <a:defRPr sz="4400">
                <a:solidFill>
                  <a:schemeClr val="tx1"/>
                </a:solidFill>
                <a:latin typeface="Tahoma" pitchFamily="34" charset="0"/>
              </a:defRPr>
            </a:lvl5pPr>
            <a:lvl6pPr marL="457200" algn="ctr" rtl="0" fontAlgn="base">
              <a:spcBef>
                <a:spcPct val="0"/>
              </a:spcBef>
              <a:spcAft>
                <a:spcPct val="0"/>
              </a:spcAft>
              <a:defRPr sz="4400">
                <a:solidFill>
                  <a:schemeClr val="tx1"/>
                </a:solidFill>
                <a:latin typeface="Tahoma" pitchFamily="34" charset="0"/>
              </a:defRPr>
            </a:lvl6pPr>
            <a:lvl7pPr marL="914400" algn="ctr" rtl="0" fontAlgn="base">
              <a:spcBef>
                <a:spcPct val="0"/>
              </a:spcBef>
              <a:spcAft>
                <a:spcPct val="0"/>
              </a:spcAft>
              <a:defRPr sz="4400">
                <a:solidFill>
                  <a:schemeClr val="tx1"/>
                </a:solidFill>
                <a:latin typeface="Tahoma" pitchFamily="34" charset="0"/>
              </a:defRPr>
            </a:lvl7pPr>
            <a:lvl8pPr marL="1371600" algn="ctr" rtl="0" fontAlgn="base">
              <a:spcBef>
                <a:spcPct val="0"/>
              </a:spcBef>
              <a:spcAft>
                <a:spcPct val="0"/>
              </a:spcAft>
              <a:defRPr sz="4400">
                <a:solidFill>
                  <a:schemeClr val="tx1"/>
                </a:solidFill>
                <a:latin typeface="Tahoma" pitchFamily="34" charset="0"/>
              </a:defRPr>
            </a:lvl8pPr>
            <a:lvl9pPr marL="1828800" algn="ctr" rtl="0" fontAlgn="base">
              <a:spcBef>
                <a:spcPct val="0"/>
              </a:spcBef>
              <a:spcAft>
                <a:spcPct val="0"/>
              </a:spcAft>
              <a:defRPr sz="4400">
                <a:solidFill>
                  <a:schemeClr val="tx1"/>
                </a:solidFill>
                <a:latin typeface="Tahoma" pitchFamily="34" charset="0"/>
              </a:defRPr>
            </a:lvl9pPr>
          </a:lstStyle>
          <a:p>
            <a:r>
              <a:rPr kumimoji="0" lang="ru-RU" b="1" dirty="0" smtClean="0"/>
              <a:t>Информационный ресурс</a:t>
            </a:r>
            <a:br>
              <a:rPr kumimoji="0" lang="ru-RU" b="1" dirty="0" smtClean="0"/>
            </a:br>
            <a:r>
              <a:rPr kumimoji="0" lang="ru-RU" b="1" dirty="0" smtClean="0">
                <a:solidFill>
                  <a:srgbClr val="C00000"/>
                </a:solidFill>
              </a:rPr>
              <a:t>Схема алгоритма </a:t>
            </a:r>
            <a:r>
              <a:rPr kumimoji="0" lang="ru-RU" sz="2000" b="1" dirty="0" smtClean="0">
                <a:solidFill>
                  <a:srgbClr val="C00000"/>
                </a:solidFill>
              </a:rPr>
              <a:t>(2-й этап)</a:t>
            </a:r>
            <a:endParaRPr kumimoji="0" lang="ru-RU" sz="2000" b="1" dirty="0">
              <a:solidFill>
                <a:srgbClr val="C00000"/>
              </a:solidFill>
            </a:endParaRPr>
          </a:p>
        </p:txBody>
      </p:sp>
      <p:sp>
        <p:nvSpPr>
          <p:cNvPr id="8" name="Текст 2"/>
          <p:cNvSpPr>
            <a:spLocks noGrp="1"/>
          </p:cNvSpPr>
          <p:nvPr>
            <p:ph type="body" sz="half" idx="2"/>
          </p:nvPr>
        </p:nvSpPr>
        <p:spPr>
          <a:xfrm>
            <a:off x="5739102" y="3068960"/>
            <a:ext cx="3369402" cy="3708854"/>
          </a:xfrm>
        </p:spPr>
        <p:txBody>
          <a:bodyPr>
            <a:normAutofit/>
          </a:bodyPr>
          <a:lstStyle/>
          <a:p>
            <a:pPr algn="ctr"/>
            <a:r>
              <a:rPr lang="ru-RU" b="1" dirty="0" smtClean="0"/>
              <a:t>       </a:t>
            </a:r>
          </a:p>
          <a:p>
            <a:pPr algn="ctr"/>
            <a:r>
              <a:rPr lang="ru-RU" sz="900" b="1" dirty="0" smtClean="0"/>
              <a:t>                </a:t>
            </a:r>
            <a:endParaRPr lang="ru-RU" dirty="0"/>
          </a:p>
        </p:txBody>
      </p:sp>
      <p:pic>
        <p:nvPicPr>
          <p:cNvPr id="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1296091" y="1196752"/>
            <a:ext cx="5868197" cy="446449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Прямоугольник 8"/>
          <p:cNvSpPr/>
          <p:nvPr/>
        </p:nvSpPr>
        <p:spPr>
          <a:xfrm>
            <a:off x="251520" y="260649"/>
            <a:ext cx="648072" cy="6329868"/>
          </a:xfrm>
          <a:prstGeom prst="rect">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899592" y="6191250"/>
            <a:ext cx="1296144" cy="3992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8476658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кругленная прямоугольная выноска 9"/>
          <p:cNvSpPr/>
          <p:nvPr/>
        </p:nvSpPr>
        <p:spPr>
          <a:xfrm flipH="1">
            <a:off x="1310049" y="1056368"/>
            <a:ext cx="7371029" cy="1048014"/>
          </a:xfrm>
          <a:prstGeom prst="wedgeRoundRectCallout">
            <a:avLst>
              <a:gd name="adj1" fmla="val -20833"/>
              <a:gd name="adj2" fmla="val 70487"/>
              <a:gd name="adj3" fmla="val 16667"/>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Рисунок 1"/>
          <p:cNvPicPr>
            <a:picLocks noChangeAspect="1"/>
          </p:cNvPicPr>
          <p:nvPr/>
        </p:nvPicPr>
        <p:blipFill>
          <a:blip r:embed="rId2" cstate="print">
            <a:clrChange>
              <a:clrFrom>
                <a:srgbClr val="E7E7E7"/>
              </a:clrFrom>
              <a:clrTo>
                <a:srgbClr val="E7E7E7">
                  <a:alpha val="0"/>
                </a:srgbClr>
              </a:clrTo>
            </a:clrChange>
            <a:extLst>
              <a:ext uri="{28A0092B-C50C-407E-A947-70E740481C1C}">
                <a14:useLocalDpi xmlns:a14="http://schemas.microsoft.com/office/drawing/2010/main" xmlns="" val="0"/>
              </a:ext>
            </a:extLst>
          </a:blip>
          <a:stretch>
            <a:fillRect/>
          </a:stretch>
        </p:blipFill>
        <p:spPr>
          <a:xfrm>
            <a:off x="1115614" y="1628800"/>
            <a:ext cx="7776866" cy="5472608"/>
          </a:xfrm>
          <a:prstGeom prst="rect">
            <a:avLst/>
          </a:prstGeom>
        </p:spPr>
      </p:pic>
      <p:sp>
        <p:nvSpPr>
          <p:cNvPr id="3" name="Текст 2"/>
          <p:cNvSpPr>
            <a:spLocks noGrp="1"/>
          </p:cNvSpPr>
          <p:nvPr>
            <p:ph type="body" sz="half" idx="2"/>
          </p:nvPr>
        </p:nvSpPr>
        <p:spPr>
          <a:xfrm>
            <a:off x="1265079" y="1178844"/>
            <a:ext cx="7416000" cy="3600000"/>
          </a:xfrm>
        </p:spPr>
        <p:txBody>
          <a:bodyPr>
            <a:noAutofit/>
          </a:bodyPr>
          <a:lstStyle/>
          <a:p>
            <a:pPr algn="just"/>
            <a:r>
              <a:rPr lang="ru-RU" sz="1200" b="1" dirty="0"/>
              <a:t>Сведения об организациях, в отношении которых налоговыми органами через каналы ТКС передана информация о возможном наличии неподтвержденного источника применения </a:t>
            </a:r>
            <a:r>
              <a:rPr lang="ru-RU" sz="1200" b="1" dirty="0" smtClean="0"/>
              <a:t>вычета по НДС</a:t>
            </a:r>
            <a:endParaRPr lang="ru-RU" sz="1200" b="1"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15</a:t>
            </a:fld>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xmlns="" val="1234724772"/>
              </p:ext>
            </p:extLst>
          </p:nvPr>
        </p:nvGraphicFramePr>
        <p:xfrm>
          <a:off x="1973441" y="3022075"/>
          <a:ext cx="6061211" cy="1007442"/>
        </p:xfrm>
        <a:graphic>
          <a:graphicData uri="http://schemas.openxmlformats.org/drawingml/2006/table">
            <a:tbl>
              <a:tblPr firstRow="1" bandRow="1">
                <a:tableStyleId>{5C22544A-7EE6-4342-B048-85BDC9FD1C3A}</a:tableStyleId>
              </a:tblPr>
              <a:tblGrid>
                <a:gridCol w="1801573">
                  <a:extLst>
                    <a:ext uri="{9D8B030D-6E8A-4147-A177-3AD203B41FA5}">
                      <a16:colId xmlns="" xmlns:a16="http://schemas.microsoft.com/office/drawing/2014/main" val="20000"/>
                    </a:ext>
                  </a:extLst>
                </a:gridCol>
                <a:gridCol w="1229032">
                  <a:extLst>
                    <a:ext uri="{9D8B030D-6E8A-4147-A177-3AD203B41FA5}">
                      <a16:colId xmlns="" xmlns:a16="http://schemas.microsoft.com/office/drawing/2014/main" val="20001"/>
                    </a:ext>
                  </a:extLst>
                </a:gridCol>
                <a:gridCol w="1515303">
                  <a:extLst>
                    <a:ext uri="{9D8B030D-6E8A-4147-A177-3AD203B41FA5}">
                      <a16:colId xmlns="" xmlns:a16="http://schemas.microsoft.com/office/drawing/2014/main" val="20002"/>
                    </a:ext>
                  </a:extLst>
                </a:gridCol>
                <a:gridCol w="1515303">
                  <a:extLst>
                    <a:ext uri="{9D8B030D-6E8A-4147-A177-3AD203B41FA5}">
                      <a16:colId xmlns="" xmlns:a16="http://schemas.microsoft.com/office/drawing/2014/main" val="20003"/>
                    </a:ext>
                  </a:extLst>
                </a:gridCol>
              </a:tblGrid>
              <a:tr h="536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t>Наименование продавца</a:t>
                      </a:r>
                      <a:endParaRPr lang="ru-RU" sz="1200" dirty="0"/>
                    </a:p>
                  </a:txBody>
                  <a:tcPr>
                    <a:solidFill>
                      <a:schemeClr val="bg2">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t>ИНН продавца</a:t>
                      </a:r>
                    </a:p>
                    <a:p>
                      <a:pPr algn="ctr"/>
                      <a:endParaRPr lang="ru-RU" sz="1200" dirty="0"/>
                    </a:p>
                  </a:txBody>
                  <a:tcPr>
                    <a:solidFill>
                      <a:schemeClr val="bg2">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smtClean="0"/>
                        <a:t>Налоговый период</a:t>
                      </a:r>
                    </a:p>
                    <a:p>
                      <a:pPr algn="ctr"/>
                      <a:endParaRPr lang="ru-RU" sz="1100" dirty="0"/>
                    </a:p>
                  </a:txBody>
                  <a:tcPr>
                    <a:solidFill>
                      <a:schemeClr val="bg2">
                        <a:lumMod val="75000"/>
                      </a:schemeClr>
                    </a:solidFill>
                  </a:tcPr>
                </a:tc>
                <a:tc>
                  <a:txBody>
                    <a:bodyPr/>
                    <a:lstStyle/>
                    <a:p>
                      <a:pPr algn="ctr"/>
                      <a:r>
                        <a:rPr lang="ru-RU" sz="1100" dirty="0" smtClean="0"/>
                        <a:t>Дата размещения</a:t>
                      </a:r>
                      <a:endParaRPr lang="ru-RU" sz="1100" dirty="0"/>
                    </a:p>
                  </a:txBody>
                  <a:tcPr>
                    <a:solidFill>
                      <a:schemeClr val="bg2">
                        <a:lumMod val="75000"/>
                      </a:schemeClr>
                    </a:solidFill>
                  </a:tcPr>
                </a:tc>
                <a:extLst>
                  <a:ext uri="{0D108BD9-81ED-4DB2-BD59-A6C34878D82A}">
                    <a16:rowId xmlns="" xmlns:a16="http://schemas.microsoft.com/office/drawing/2014/main" val="10000"/>
                  </a:ext>
                </a:extLst>
              </a:tr>
              <a:tr h="367362">
                <a:tc>
                  <a:txBody>
                    <a:bodyPr/>
                    <a:lstStyle/>
                    <a:p>
                      <a:endParaRPr lang="ru-RU" dirty="0"/>
                    </a:p>
                  </a:txBody>
                  <a:tcPr>
                    <a:solidFill>
                      <a:schemeClr val="bg1">
                        <a:lumMod val="95000"/>
                      </a:schemeClr>
                    </a:solidFill>
                  </a:tcPr>
                </a:tc>
                <a:tc>
                  <a:txBody>
                    <a:bodyPr/>
                    <a:lstStyle/>
                    <a:p>
                      <a:endParaRPr lang="ru-RU" dirty="0"/>
                    </a:p>
                  </a:txBody>
                  <a:tcPr>
                    <a:solidFill>
                      <a:schemeClr val="bg1">
                        <a:lumMod val="95000"/>
                      </a:schemeClr>
                    </a:solidFill>
                  </a:tcPr>
                </a:tc>
                <a:tc>
                  <a:txBody>
                    <a:bodyPr/>
                    <a:lstStyle/>
                    <a:p>
                      <a:endParaRPr lang="ru-RU" sz="1100" dirty="0"/>
                    </a:p>
                  </a:txBody>
                  <a:tcPr>
                    <a:solidFill>
                      <a:schemeClr val="bg1">
                        <a:lumMod val="95000"/>
                      </a:schemeClr>
                    </a:solidFill>
                  </a:tcPr>
                </a:tc>
                <a:tc>
                  <a:txBody>
                    <a:bodyPr/>
                    <a:lstStyle/>
                    <a:p>
                      <a:endParaRPr lang="ru-RU" sz="1100" dirty="0"/>
                    </a:p>
                  </a:txBody>
                  <a:tcPr>
                    <a:solidFill>
                      <a:schemeClr val="bg1">
                        <a:lumMod val="95000"/>
                      </a:schemeClr>
                    </a:solidFill>
                  </a:tcPr>
                </a:tc>
                <a:extLst>
                  <a:ext uri="{0D108BD9-81ED-4DB2-BD59-A6C34878D82A}">
                    <a16:rowId xmlns="" xmlns:a16="http://schemas.microsoft.com/office/drawing/2014/main" val="10001"/>
                  </a:ext>
                </a:extLst>
              </a:tr>
            </a:tbl>
          </a:graphicData>
        </a:graphic>
      </p:graphicFrame>
      <p:sp>
        <p:nvSpPr>
          <p:cNvPr id="8" name="Заголовок 1"/>
          <p:cNvSpPr txBox="1">
            <a:spLocks/>
          </p:cNvSpPr>
          <p:nvPr/>
        </p:nvSpPr>
        <p:spPr bwMode="auto">
          <a:xfrm>
            <a:off x="1043608" y="217568"/>
            <a:ext cx="7489734" cy="112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algn="l" rtl="0" eaLnBrk="0" fontAlgn="base" hangingPunct="0">
              <a:spcBef>
                <a:spcPct val="0"/>
              </a:spcBef>
              <a:spcAft>
                <a:spcPct val="0"/>
              </a:spcAft>
              <a:defRPr sz="2600" kern="1200" baseline="0">
                <a:solidFill>
                  <a:schemeClr val="tx1"/>
                </a:solidFill>
                <a:latin typeface="+mj-lt"/>
                <a:ea typeface="Verdana" pitchFamily="34" charset="0"/>
                <a:cs typeface="Verdana" pitchFamily="34" charset="0"/>
              </a:defRPr>
            </a:lvl1pPr>
            <a:lvl2pPr algn="ctr" rtl="0" eaLnBrk="0" fontAlgn="base" hangingPunct="0">
              <a:spcBef>
                <a:spcPct val="0"/>
              </a:spcBef>
              <a:spcAft>
                <a:spcPct val="0"/>
              </a:spcAft>
              <a:defRPr sz="4400">
                <a:solidFill>
                  <a:schemeClr val="tx1"/>
                </a:solidFill>
                <a:latin typeface="Tahoma" pitchFamily="34" charset="0"/>
              </a:defRPr>
            </a:lvl2pPr>
            <a:lvl3pPr algn="ctr" rtl="0" eaLnBrk="0" fontAlgn="base" hangingPunct="0">
              <a:spcBef>
                <a:spcPct val="0"/>
              </a:spcBef>
              <a:spcAft>
                <a:spcPct val="0"/>
              </a:spcAft>
              <a:defRPr sz="4400">
                <a:solidFill>
                  <a:schemeClr val="tx1"/>
                </a:solidFill>
                <a:latin typeface="Tahoma" pitchFamily="34" charset="0"/>
              </a:defRPr>
            </a:lvl3pPr>
            <a:lvl4pPr algn="ctr" rtl="0" eaLnBrk="0" fontAlgn="base" hangingPunct="0">
              <a:spcBef>
                <a:spcPct val="0"/>
              </a:spcBef>
              <a:spcAft>
                <a:spcPct val="0"/>
              </a:spcAft>
              <a:defRPr sz="4400">
                <a:solidFill>
                  <a:schemeClr val="tx1"/>
                </a:solidFill>
                <a:latin typeface="Tahoma" pitchFamily="34" charset="0"/>
              </a:defRPr>
            </a:lvl4pPr>
            <a:lvl5pPr algn="ctr" rtl="0" eaLnBrk="0" fontAlgn="base" hangingPunct="0">
              <a:spcBef>
                <a:spcPct val="0"/>
              </a:spcBef>
              <a:spcAft>
                <a:spcPct val="0"/>
              </a:spcAft>
              <a:defRPr sz="4400">
                <a:solidFill>
                  <a:schemeClr val="tx1"/>
                </a:solidFill>
                <a:latin typeface="Tahoma" pitchFamily="34" charset="0"/>
              </a:defRPr>
            </a:lvl5pPr>
            <a:lvl6pPr marL="457200" algn="ctr" rtl="0" fontAlgn="base">
              <a:spcBef>
                <a:spcPct val="0"/>
              </a:spcBef>
              <a:spcAft>
                <a:spcPct val="0"/>
              </a:spcAft>
              <a:defRPr sz="4400">
                <a:solidFill>
                  <a:schemeClr val="tx1"/>
                </a:solidFill>
                <a:latin typeface="Tahoma" pitchFamily="34" charset="0"/>
              </a:defRPr>
            </a:lvl6pPr>
            <a:lvl7pPr marL="914400" algn="ctr" rtl="0" fontAlgn="base">
              <a:spcBef>
                <a:spcPct val="0"/>
              </a:spcBef>
              <a:spcAft>
                <a:spcPct val="0"/>
              </a:spcAft>
              <a:defRPr sz="4400">
                <a:solidFill>
                  <a:schemeClr val="tx1"/>
                </a:solidFill>
                <a:latin typeface="Tahoma" pitchFamily="34" charset="0"/>
              </a:defRPr>
            </a:lvl7pPr>
            <a:lvl8pPr marL="1371600" algn="ctr" rtl="0" fontAlgn="base">
              <a:spcBef>
                <a:spcPct val="0"/>
              </a:spcBef>
              <a:spcAft>
                <a:spcPct val="0"/>
              </a:spcAft>
              <a:defRPr sz="4400">
                <a:solidFill>
                  <a:schemeClr val="tx1"/>
                </a:solidFill>
                <a:latin typeface="Tahoma" pitchFamily="34" charset="0"/>
              </a:defRPr>
            </a:lvl8pPr>
            <a:lvl9pPr marL="1828800" algn="ctr" rtl="0" fontAlgn="base">
              <a:spcBef>
                <a:spcPct val="0"/>
              </a:spcBef>
              <a:spcAft>
                <a:spcPct val="0"/>
              </a:spcAft>
              <a:defRPr sz="4400">
                <a:solidFill>
                  <a:schemeClr val="tx1"/>
                </a:solidFill>
                <a:latin typeface="Tahoma" pitchFamily="34" charset="0"/>
              </a:defRPr>
            </a:lvl9pPr>
          </a:lstStyle>
          <a:p>
            <a:r>
              <a:rPr kumimoji="0" lang="ru-RU" b="1" dirty="0" smtClean="0"/>
              <a:t>Информационный ресурс</a:t>
            </a:r>
            <a:br>
              <a:rPr kumimoji="0" lang="ru-RU" b="1" dirty="0" smtClean="0"/>
            </a:br>
            <a:r>
              <a:rPr kumimoji="0" lang="ru-RU" b="1" dirty="0" smtClean="0">
                <a:solidFill>
                  <a:srgbClr val="C00000"/>
                </a:solidFill>
              </a:rPr>
              <a:t>Вид на сайте Хартия-</a:t>
            </a:r>
            <a:r>
              <a:rPr kumimoji="0" lang="ru-RU" b="1" dirty="0" err="1" smtClean="0">
                <a:solidFill>
                  <a:srgbClr val="C00000"/>
                </a:solidFill>
              </a:rPr>
              <a:t>апк.рф</a:t>
            </a:r>
            <a:endParaRPr kumimoji="0" lang="ru-RU" b="1" dirty="0">
              <a:solidFill>
                <a:srgbClr val="C00000"/>
              </a:solidFill>
            </a:endParaRPr>
          </a:p>
        </p:txBody>
      </p:sp>
      <p:sp>
        <p:nvSpPr>
          <p:cNvPr id="9" name="Прямоугольник 8"/>
          <p:cNvSpPr/>
          <p:nvPr/>
        </p:nvSpPr>
        <p:spPr>
          <a:xfrm>
            <a:off x="3409123" y="2471610"/>
            <a:ext cx="1379352" cy="307777"/>
          </a:xfrm>
          <a:prstGeom prst="rect">
            <a:avLst/>
          </a:prstGeom>
        </p:spPr>
        <p:txBody>
          <a:bodyPr wrap="none">
            <a:spAutoFit/>
          </a:bodyPr>
          <a:lstStyle/>
          <a:p>
            <a:r>
              <a:rPr lang="ru-RU" sz="1400" dirty="0" smtClean="0">
                <a:solidFill>
                  <a:schemeClr val="tx1">
                    <a:lumMod val="85000"/>
                    <a:lumOff val="15000"/>
                  </a:schemeClr>
                </a:solidFill>
              </a:rPr>
              <a:t>хартия-</a:t>
            </a:r>
            <a:r>
              <a:rPr lang="ru-RU" sz="1400" dirty="0" err="1" smtClean="0">
                <a:solidFill>
                  <a:schemeClr val="tx1">
                    <a:lumMod val="85000"/>
                    <a:lumOff val="15000"/>
                  </a:schemeClr>
                </a:solidFill>
              </a:rPr>
              <a:t>апк.рф</a:t>
            </a:r>
            <a:endParaRPr lang="ru-RU" sz="1400" dirty="0">
              <a:solidFill>
                <a:schemeClr val="tx1">
                  <a:lumMod val="85000"/>
                  <a:lumOff val="15000"/>
                </a:schemeClr>
              </a:solidFill>
            </a:endParaRPr>
          </a:p>
        </p:txBody>
      </p:sp>
      <p:sp>
        <p:nvSpPr>
          <p:cNvPr id="7" name="Прямоугольник 6"/>
          <p:cNvSpPr/>
          <p:nvPr/>
        </p:nvSpPr>
        <p:spPr>
          <a:xfrm>
            <a:off x="1835696" y="4103317"/>
            <a:ext cx="6336704" cy="2462213"/>
          </a:xfrm>
          <a:prstGeom prst="rect">
            <a:avLst/>
          </a:prstGeom>
        </p:spPr>
        <p:txBody>
          <a:bodyPr wrap="square">
            <a:spAutoFit/>
          </a:bodyPr>
          <a:lstStyle/>
          <a:p>
            <a:endParaRPr lang="ru-RU" sz="1000" dirty="0" smtClean="0">
              <a:latin typeface="Times New Roman" panose="02020603050405020304" pitchFamily="18" charset="0"/>
              <a:cs typeface="Times New Roman" panose="02020603050405020304" pitchFamily="18" charset="0"/>
            </a:endParaRPr>
          </a:p>
          <a:p>
            <a:endParaRPr lang="ru-RU" sz="1000" dirty="0">
              <a:latin typeface="Times New Roman" panose="02020603050405020304" pitchFamily="18" charset="0"/>
              <a:cs typeface="Times New Roman" panose="02020603050405020304" pitchFamily="18" charset="0"/>
            </a:endParaRPr>
          </a:p>
          <a:p>
            <a:r>
              <a:rPr lang="ru-RU" sz="1000" i="1" dirty="0" smtClean="0">
                <a:solidFill>
                  <a:schemeClr val="accent5">
                    <a:lumMod val="75000"/>
                    <a:lumOff val="25000"/>
                  </a:schemeClr>
                </a:solidFill>
                <a:latin typeface="Times New Roman" panose="02020603050405020304" pitchFamily="18" charset="0"/>
                <a:cs typeface="Times New Roman" panose="02020603050405020304" pitchFamily="18" charset="0"/>
              </a:rPr>
              <a:t>▪ </a:t>
            </a:r>
            <a:r>
              <a:rPr lang="ru-RU" sz="1000" i="1" dirty="0" smtClean="0">
                <a:solidFill>
                  <a:schemeClr val="accent5">
                    <a:lumMod val="75000"/>
                    <a:lumOff val="25000"/>
                  </a:schemeClr>
                </a:solidFill>
              </a:rPr>
              <a:t>Данный </a:t>
            </a:r>
            <a:r>
              <a:rPr lang="ru-RU" sz="1000" i="1" dirty="0">
                <a:solidFill>
                  <a:schemeClr val="accent5">
                    <a:lumMod val="75000"/>
                    <a:lumOff val="25000"/>
                  </a:schemeClr>
                </a:solidFill>
              </a:rPr>
              <a:t>Информационный ресурс носит исключительно информационный характер </a:t>
            </a:r>
          </a:p>
          <a:p>
            <a:r>
              <a:rPr lang="ru-RU" sz="1000" i="1" dirty="0">
                <a:solidFill>
                  <a:schemeClr val="accent5">
                    <a:lumMod val="75000"/>
                    <a:lumOff val="25000"/>
                  </a:schemeClr>
                </a:solidFill>
                <a:latin typeface="Times New Roman" panose="02020603050405020304" pitchFamily="18" charset="0"/>
                <a:cs typeface="Times New Roman" panose="02020603050405020304" pitchFamily="18" charset="0"/>
              </a:rPr>
              <a:t>▪ </a:t>
            </a:r>
            <a:r>
              <a:rPr lang="ru-RU" sz="1000" i="1" dirty="0" smtClean="0">
                <a:solidFill>
                  <a:schemeClr val="accent5">
                    <a:lumMod val="75000"/>
                    <a:lumOff val="25000"/>
                  </a:schemeClr>
                </a:solidFill>
              </a:rPr>
              <a:t>Организации</a:t>
            </a:r>
            <a:r>
              <a:rPr lang="ru-RU" sz="1000" i="1" dirty="0">
                <a:solidFill>
                  <a:schemeClr val="accent5">
                    <a:lumMod val="75000"/>
                    <a:lumOff val="25000"/>
                  </a:schemeClr>
                </a:solidFill>
              </a:rPr>
              <a:t>, использующие информацию, приведенную в настоящем Информационном ресурсе, должны самостоятельно проводить оценку рисков заключения или не заключения договоров/ соглашений с контрагентами, даже если они включены в Информационный ресурс, наряду с другими потенциальными контрагентами, используя всю доступную им информацию. </a:t>
            </a:r>
          </a:p>
          <a:p>
            <a:r>
              <a:rPr lang="ru-RU" sz="1000" i="1" dirty="0">
                <a:solidFill>
                  <a:schemeClr val="accent5">
                    <a:lumMod val="75000"/>
                    <a:lumOff val="25000"/>
                  </a:schemeClr>
                </a:solidFill>
                <a:latin typeface="Times New Roman" panose="02020603050405020304" pitchFamily="18" charset="0"/>
                <a:cs typeface="Times New Roman" panose="02020603050405020304" pitchFamily="18" charset="0"/>
              </a:rPr>
              <a:t>▪ </a:t>
            </a:r>
            <a:r>
              <a:rPr lang="ru-RU" sz="1000" i="1" dirty="0" smtClean="0">
                <a:solidFill>
                  <a:schemeClr val="accent5">
                    <a:lumMod val="75000"/>
                    <a:lumOff val="25000"/>
                  </a:schemeClr>
                </a:solidFill>
              </a:rPr>
              <a:t>Информация</a:t>
            </a:r>
            <a:r>
              <a:rPr lang="ru-RU" sz="1000" i="1" dirty="0">
                <a:solidFill>
                  <a:schemeClr val="accent5">
                    <a:lumMod val="75000"/>
                    <a:lumOff val="25000"/>
                  </a:schemeClr>
                </a:solidFill>
              </a:rPr>
              <a:t>, содержащаяся в Информационном ресурсе, не может рассматриваться как часть механизма самостоятельной оценки хозяйствующими субъектами рисков для налогоплательщиков и не может рассматриваться в качестве критерия таковой.</a:t>
            </a:r>
          </a:p>
          <a:p>
            <a:r>
              <a:rPr lang="ru-RU" sz="1000" i="1" dirty="0">
                <a:solidFill>
                  <a:schemeClr val="accent5">
                    <a:lumMod val="75000"/>
                    <a:lumOff val="25000"/>
                  </a:schemeClr>
                </a:solidFill>
                <a:latin typeface="Times New Roman" panose="02020603050405020304" pitchFamily="18" charset="0"/>
                <a:cs typeface="Times New Roman" panose="02020603050405020304" pitchFamily="18" charset="0"/>
              </a:rPr>
              <a:t>▪ </a:t>
            </a:r>
            <a:r>
              <a:rPr lang="ru-RU" sz="1000" i="1" dirty="0" smtClean="0">
                <a:solidFill>
                  <a:schemeClr val="accent5">
                    <a:lumMod val="75000"/>
                    <a:lumOff val="25000"/>
                  </a:schemeClr>
                </a:solidFill>
              </a:rPr>
              <a:t>Данный </a:t>
            </a:r>
            <a:r>
              <a:rPr lang="ru-RU" sz="1000" i="1" dirty="0">
                <a:solidFill>
                  <a:schemeClr val="accent5">
                    <a:lumMod val="75000"/>
                    <a:lumOff val="25000"/>
                  </a:schemeClr>
                </a:solidFill>
              </a:rPr>
              <a:t>Информационный ресурс не следует рассматривать как подтверждение факта совершения налогового правонарушения в соответствии с действующим налоговым законодательством организациями, включенными в него.</a:t>
            </a:r>
          </a:p>
          <a:p>
            <a:endParaRPr lang="ru-RU" sz="1200" dirty="0"/>
          </a:p>
          <a:p>
            <a:pPr algn="just">
              <a:spcAft>
                <a:spcPts val="0"/>
              </a:spcAft>
            </a:pP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11018561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2000" y="260648"/>
            <a:ext cx="7416000" cy="1438552"/>
          </a:xfrm>
        </p:spPr>
        <p:txBody>
          <a:bodyPr/>
          <a:lstStyle/>
          <a:p>
            <a:r>
              <a:rPr lang="ru-RU" b="1" dirty="0"/>
              <a:t>Алгоритм формирования Информационного ресурса</a:t>
            </a:r>
            <a:br>
              <a:rPr lang="ru-RU" b="1" dirty="0"/>
            </a:br>
            <a:r>
              <a:rPr lang="ru-RU" b="1" dirty="0">
                <a:solidFill>
                  <a:srgbClr val="C00000"/>
                </a:solidFill>
              </a:rPr>
              <a:t>Краткое описание (продолжение)</a:t>
            </a:r>
            <a:endParaRPr lang="ru-RU" dirty="0"/>
          </a:p>
        </p:txBody>
      </p:sp>
      <p:sp>
        <p:nvSpPr>
          <p:cNvPr id="3" name="Текст 2"/>
          <p:cNvSpPr>
            <a:spLocks noGrp="1"/>
          </p:cNvSpPr>
          <p:nvPr>
            <p:ph type="body" sz="half" idx="2"/>
          </p:nvPr>
        </p:nvSpPr>
        <p:spPr/>
        <p:txBody>
          <a:bodyPr/>
          <a:lstStyle/>
          <a:p>
            <a:r>
              <a:rPr lang="ru-RU" b="1" dirty="0" smtClean="0"/>
              <a:t>5. В </a:t>
            </a:r>
            <a:r>
              <a:rPr lang="ru-RU" b="1" dirty="0"/>
              <a:t>случае дальнейшего урегулирования разрыва налогоплательщику, который урегулировал разрыв, и организациям, находящимся в связанной цепочке, направляется Информационное письмо № 3, на основании которого </a:t>
            </a:r>
            <a:r>
              <a:rPr lang="ru-RU" b="1" dirty="0">
                <a:solidFill>
                  <a:srgbClr val="C00000"/>
                </a:solidFill>
              </a:rPr>
              <a:t>Ассоциация добросовестных участников рынка АПК </a:t>
            </a:r>
            <a:r>
              <a:rPr lang="ru-RU" b="1" dirty="0"/>
              <a:t>незамедлительно по получении соответствующей информации исключает из Информационного ресурса организации, в отношении которых получено </a:t>
            </a:r>
            <a:r>
              <a:rPr lang="ru-RU" b="1" dirty="0">
                <a:solidFill>
                  <a:srgbClr val="0070C0"/>
                </a:solidFill>
              </a:rPr>
              <a:t>Информационное письмо № 3.</a:t>
            </a:r>
          </a:p>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16</a:t>
            </a:fld>
            <a:endParaRPr lang="ru-RU" dirty="0"/>
          </a:p>
        </p:txBody>
      </p:sp>
      <p:sp>
        <p:nvSpPr>
          <p:cNvPr id="5" name="Текст 2"/>
          <p:cNvSpPr txBox="1">
            <a:spLocks/>
          </p:cNvSpPr>
          <p:nvPr/>
        </p:nvSpPr>
        <p:spPr bwMode="auto">
          <a:xfrm>
            <a:off x="2776717" y="5157191"/>
            <a:ext cx="5791282" cy="12961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l" rtl="0" eaLnBrk="0" fontAlgn="base" hangingPunct="0">
              <a:lnSpc>
                <a:spcPct val="140000"/>
              </a:lnSpc>
              <a:spcBef>
                <a:spcPts val="0"/>
              </a:spcBef>
              <a:spcAft>
                <a:spcPct val="0"/>
              </a:spcAft>
              <a:buFont typeface="Arial" charset="0"/>
              <a:buNone/>
              <a:defRPr sz="1600" kern="1200" baseline="0">
                <a:solidFill>
                  <a:schemeClr val="tx1"/>
                </a:solidFill>
                <a:latin typeface="+mj-lt"/>
                <a:ea typeface="Verdana" pitchFamily="34" charset="0"/>
                <a:cs typeface="Verdana" pitchFamily="34" charset="0"/>
              </a:defRPr>
            </a:lvl1pPr>
            <a:lvl2pPr marL="457200" indent="0" algn="l" rtl="0" eaLnBrk="0" fontAlgn="base" hangingPunct="0">
              <a:spcBef>
                <a:spcPct val="20000"/>
              </a:spcBef>
              <a:spcAft>
                <a:spcPct val="0"/>
              </a:spcAft>
              <a:buFont typeface="Arial" charset="0"/>
              <a:buNone/>
              <a:defRPr sz="1200" kern="1200">
                <a:solidFill>
                  <a:schemeClr val="tx1"/>
                </a:solidFill>
                <a:latin typeface="+mn-lt"/>
                <a:ea typeface="+mn-ea"/>
                <a:cs typeface="+mn-cs"/>
              </a:defRPr>
            </a:lvl2pPr>
            <a:lvl3pPr marL="914400" indent="0" algn="l" rtl="0" eaLnBrk="0" fontAlgn="base" hangingPunct="0">
              <a:spcBef>
                <a:spcPct val="20000"/>
              </a:spcBef>
              <a:spcAft>
                <a:spcPct val="0"/>
              </a:spcAft>
              <a:buFont typeface="Arial" charset="0"/>
              <a:buNone/>
              <a:defRPr sz="1000" kern="1200">
                <a:solidFill>
                  <a:schemeClr val="tx1"/>
                </a:solidFill>
                <a:latin typeface="+mn-lt"/>
                <a:ea typeface="+mn-ea"/>
                <a:cs typeface="+mn-cs"/>
              </a:defRPr>
            </a:lvl3pPr>
            <a:lvl4pPr marL="1371600" indent="0" algn="l" rtl="0" eaLnBrk="0" fontAlgn="base" hangingPunct="0">
              <a:spcBef>
                <a:spcPct val="20000"/>
              </a:spcBef>
              <a:spcAft>
                <a:spcPct val="0"/>
              </a:spcAft>
              <a:buFont typeface="Arial" charset="0"/>
              <a:buNone/>
              <a:defRPr sz="900" kern="1200">
                <a:solidFill>
                  <a:schemeClr val="tx1"/>
                </a:solidFill>
                <a:latin typeface="+mn-lt"/>
                <a:ea typeface="+mn-ea"/>
                <a:cs typeface="+mn-cs"/>
              </a:defRPr>
            </a:lvl4pPr>
            <a:lvl5pPr marL="1828800" indent="0" algn="l" rtl="0" eaLnBrk="0" fontAlgn="base" hangingPunct="0">
              <a:spcBef>
                <a:spcPct val="20000"/>
              </a:spcBef>
              <a:spcAft>
                <a:spcPct val="0"/>
              </a:spcAft>
              <a:buFont typeface="Arial"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kumimoji="0" lang="ru-RU" sz="1400" b="1" i="1" dirty="0" smtClean="0"/>
              <a:t>Текст информационного письма № 3</a:t>
            </a:r>
          </a:p>
          <a:p>
            <a:pPr algn="just"/>
            <a:r>
              <a:rPr kumimoji="0" lang="ru-RU" sz="1400" b="1" i="1" dirty="0" smtClean="0"/>
              <a:t>Текст информационного письма № 3 аналогичен тексту информационного письма № 2</a:t>
            </a:r>
          </a:p>
          <a:p>
            <a:endParaRPr kumimoji="0" lang="ru-RU" sz="1400" dirty="0"/>
          </a:p>
        </p:txBody>
      </p:sp>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31907" y="5206941"/>
            <a:ext cx="864096" cy="756084"/>
          </a:xfrm>
          <a:prstGeom prst="rect">
            <a:avLst/>
          </a:prstGeom>
        </p:spPr>
      </p:pic>
    </p:spTree>
    <p:extLst>
      <p:ext uri="{BB962C8B-B14F-4D97-AF65-F5344CB8AC3E}">
        <p14:creationId xmlns:p14="http://schemas.microsoft.com/office/powerpoint/2010/main" xmlns="" val="40715752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17</a:t>
            </a:fld>
            <a:endParaRPr lang="ru-RU" dirty="0"/>
          </a:p>
        </p:txBody>
      </p:sp>
      <p:sp>
        <p:nvSpPr>
          <p:cNvPr id="6" name="Заголовок 1"/>
          <p:cNvSpPr txBox="1">
            <a:spLocks/>
          </p:cNvSpPr>
          <p:nvPr/>
        </p:nvSpPr>
        <p:spPr bwMode="auto">
          <a:xfrm>
            <a:off x="972350" y="145560"/>
            <a:ext cx="7416000" cy="112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algn="l" rtl="0" eaLnBrk="0" fontAlgn="base" hangingPunct="0">
              <a:spcBef>
                <a:spcPct val="0"/>
              </a:spcBef>
              <a:spcAft>
                <a:spcPct val="0"/>
              </a:spcAft>
              <a:defRPr sz="2600" kern="1200" baseline="0">
                <a:solidFill>
                  <a:schemeClr val="tx1"/>
                </a:solidFill>
                <a:latin typeface="+mj-lt"/>
                <a:ea typeface="Verdana" pitchFamily="34" charset="0"/>
                <a:cs typeface="Verdana" pitchFamily="34" charset="0"/>
              </a:defRPr>
            </a:lvl1pPr>
            <a:lvl2pPr algn="ctr" rtl="0" eaLnBrk="0" fontAlgn="base" hangingPunct="0">
              <a:spcBef>
                <a:spcPct val="0"/>
              </a:spcBef>
              <a:spcAft>
                <a:spcPct val="0"/>
              </a:spcAft>
              <a:defRPr sz="4400">
                <a:solidFill>
                  <a:schemeClr val="tx1"/>
                </a:solidFill>
                <a:latin typeface="Tahoma" pitchFamily="34" charset="0"/>
              </a:defRPr>
            </a:lvl2pPr>
            <a:lvl3pPr algn="ctr" rtl="0" eaLnBrk="0" fontAlgn="base" hangingPunct="0">
              <a:spcBef>
                <a:spcPct val="0"/>
              </a:spcBef>
              <a:spcAft>
                <a:spcPct val="0"/>
              </a:spcAft>
              <a:defRPr sz="4400">
                <a:solidFill>
                  <a:schemeClr val="tx1"/>
                </a:solidFill>
                <a:latin typeface="Tahoma" pitchFamily="34" charset="0"/>
              </a:defRPr>
            </a:lvl3pPr>
            <a:lvl4pPr algn="ctr" rtl="0" eaLnBrk="0" fontAlgn="base" hangingPunct="0">
              <a:spcBef>
                <a:spcPct val="0"/>
              </a:spcBef>
              <a:spcAft>
                <a:spcPct val="0"/>
              </a:spcAft>
              <a:defRPr sz="4400">
                <a:solidFill>
                  <a:schemeClr val="tx1"/>
                </a:solidFill>
                <a:latin typeface="Tahoma" pitchFamily="34" charset="0"/>
              </a:defRPr>
            </a:lvl4pPr>
            <a:lvl5pPr algn="ctr" rtl="0" eaLnBrk="0" fontAlgn="base" hangingPunct="0">
              <a:spcBef>
                <a:spcPct val="0"/>
              </a:spcBef>
              <a:spcAft>
                <a:spcPct val="0"/>
              </a:spcAft>
              <a:defRPr sz="4400">
                <a:solidFill>
                  <a:schemeClr val="tx1"/>
                </a:solidFill>
                <a:latin typeface="Tahoma" pitchFamily="34" charset="0"/>
              </a:defRPr>
            </a:lvl5pPr>
            <a:lvl6pPr marL="457200" algn="ctr" rtl="0" fontAlgn="base">
              <a:spcBef>
                <a:spcPct val="0"/>
              </a:spcBef>
              <a:spcAft>
                <a:spcPct val="0"/>
              </a:spcAft>
              <a:defRPr sz="4400">
                <a:solidFill>
                  <a:schemeClr val="tx1"/>
                </a:solidFill>
                <a:latin typeface="Tahoma" pitchFamily="34" charset="0"/>
              </a:defRPr>
            </a:lvl6pPr>
            <a:lvl7pPr marL="914400" algn="ctr" rtl="0" fontAlgn="base">
              <a:spcBef>
                <a:spcPct val="0"/>
              </a:spcBef>
              <a:spcAft>
                <a:spcPct val="0"/>
              </a:spcAft>
              <a:defRPr sz="4400">
                <a:solidFill>
                  <a:schemeClr val="tx1"/>
                </a:solidFill>
                <a:latin typeface="Tahoma" pitchFamily="34" charset="0"/>
              </a:defRPr>
            </a:lvl7pPr>
            <a:lvl8pPr marL="1371600" algn="ctr" rtl="0" fontAlgn="base">
              <a:spcBef>
                <a:spcPct val="0"/>
              </a:spcBef>
              <a:spcAft>
                <a:spcPct val="0"/>
              </a:spcAft>
              <a:defRPr sz="4400">
                <a:solidFill>
                  <a:schemeClr val="tx1"/>
                </a:solidFill>
                <a:latin typeface="Tahoma" pitchFamily="34" charset="0"/>
              </a:defRPr>
            </a:lvl8pPr>
            <a:lvl9pPr marL="1828800" algn="ctr" rtl="0" fontAlgn="base">
              <a:spcBef>
                <a:spcPct val="0"/>
              </a:spcBef>
              <a:spcAft>
                <a:spcPct val="0"/>
              </a:spcAft>
              <a:defRPr sz="4400">
                <a:solidFill>
                  <a:schemeClr val="tx1"/>
                </a:solidFill>
                <a:latin typeface="Tahoma" pitchFamily="34" charset="0"/>
              </a:defRPr>
            </a:lvl9pPr>
          </a:lstStyle>
          <a:p>
            <a:r>
              <a:rPr kumimoji="0" lang="ru-RU" b="1" dirty="0" smtClean="0"/>
              <a:t>Информационный ресурс</a:t>
            </a:r>
            <a:br>
              <a:rPr kumimoji="0" lang="ru-RU" b="1" dirty="0" smtClean="0"/>
            </a:br>
            <a:r>
              <a:rPr kumimoji="0" lang="ru-RU" b="1" dirty="0" smtClean="0">
                <a:solidFill>
                  <a:srgbClr val="C00000"/>
                </a:solidFill>
              </a:rPr>
              <a:t>Схема алгоритма </a:t>
            </a:r>
            <a:r>
              <a:rPr kumimoji="0" lang="ru-RU" sz="2000" b="1" dirty="0" smtClean="0">
                <a:solidFill>
                  <a:srgbClr val="C00000"/>
                </a:solidFill>
              </a:rPr>
              <a:t>(3-й этап)</a:t>
            </a:r>
            <a:endParaRPr kumimoji="0" lang="ru-RU" sz="2000" b="1" dirty="0">
              <a:solidFill>
                <a:srgbClr val="C00000"/>
              </a:solidFill>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1162967" y="1339332"/>
            <a:ext cx="6001321" cy="453793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Прямоугольник 6"/>
          <p:cNvSpPr/>
          <p:nvPr/>
        </p:nvSpPr>
        <p:spPr>
          <a:xfrm>
            <a:off x="251520" y="260649"/>
            <a:ext cx="648072" cy="6329868"/>
          </a:xfrm>
          <a:prstGeom prst="rect">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899592" y="6191250"/>
            <a:ext cx="1296144" cy="3992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5966490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2000" y="260648"/>
            <a:ext cx="7416000" cy="1008112"/>
          </a:xfrm>
        </p:spPr>
        <p:txBody>
          <a:bodyPr/>
          <a:lstStyle/>
          <a:p>
            <a:r>
              <a:rPr lang="ru-RU" sz="2000" b="1" dirty="0">
                <a:solidFill>
                  <a:srgbClr val="C60000"/>
                </a:solidFill>
              </a:rPr>
              <a:t>ДЕЙСТВИЯ УЧАСТНИКОВ РЫНКА </a:t>
            </a:r>
            <a:r>
              <a:rPr lang="ru-RU" sz="2000" b="1" dirty="0" smtClean="0">
                <a:solidFill>
                  <a:srgbClr val="C60000"/>
                </a:solidFill>
              </a:rPr>
              <a:t/>
            </a:r>
            <a:br>
              <a:rPr lang="ru-RU" sz="2000" b="1" dirty="0" smtClean="0">
                <a:solidFill>
                  <a:srgbClr val="C60000"/>
                </a:solidFill>
              </a:rPr>
            </a:br>
            <a:r>
              <a:rPr lang="ru-RU" sz="2000" b="1" dirty="0" smtClean="0"/>
              <a:t>для участия в информировании и формировании  </a:t>
            </a:r>
            <a:r>
              <a:rPr lang="ru-RU" sz="2000" b="1" dirty="0"/>
              <a:t>ИНФОРМАЦИОННОГО </a:t>
            </a:r>
            <a:r>
              <a:rPr lang="ru-RU" sz="2000" b="1" dirty="0" smtClean="0"/>
              <a:t>РЕСУРСА</a:t>
            </a:r>
            <a:br>
              <a:rPr lang="ru-RU" sz="2000" b="1" dirty="0" smtClean="0"/>
            </a:br>
            <a:endParaRPr lang="ru-RU" sz="2000" b="1" dirty="0"/>
          </a:p>
        </p:txBody>
      </p:sp>
      <p:sp>
        <p:nvSpPr>
          <p:cNvPr id="3" name="Текст 2"/>
          <p:cNvSpPr>
            <a:spLocks noGrp="1"/>
          </p:cNvSpPr>
          <p:nvPr>
            <p:ph type="body" sz="half" idx="2"/>
          </p:nvPr>
        </p:nvSpPr>
        <p:spPr>
          <a:xfrm>
            <a:off x="1151999" y="1268759"/>
            <a:ext cx="7416000" cy="5282853"/>
          </a:xfrm>
        </p:spPr>
        <p:txBody>
          <a:bodyPr/>
          <a:lstStyle/>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18</a:t>
            </a:fld>
            <a:endParaRPr lang="ru-RU" dirty="0"/>
          </a:p>
        </p:txBody>
      </p:sp>
      <p:graphicFrame>
        <p:nvGraphicFramePr>
          <p:cNvPr id="5" name="Объект 4"/>
          <p:cNvGraphicFramePr>
            <a:graphicFrameLocks/>
          </p:cNvGraphicFramePr>
          <p:nvPr>
            <p:extLst>
              <p:ext uri="{D42A27DB-BD31-4B8C-83A1-F6EECF244321}">
                <p14:modId xmlns:p14="http://schemas.microsoft.com/office/powerpoint/2010/main" xmlns="" val="1409661868"/>
              </p:ext>
            </p:extLst>
          </p:nvPr>
        </p:nvGraphicFramePr>
        <p:xfrm>
          <a:off x="1151998" y="1268758"/>
          <a:ext cx="7812489" cy="52828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19496418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Вертикальный свиток 46"/>
          <p:cNvSpPr/>
          <p:nvPr/>
        </p:nvSpPr>
        <p:spPr>
          <a:xfrm>
            <a:off x="6711384" y="2818635"/>
            <a:ext cx="1950368" cy="1873496"/>
          </a:xfrm>
          <a:prstGeom prst="verticalScroll">
            <a:avLst/>
          </a:prstGeom>
          <a:solidFill>
            <a:schemeClr val="accent1">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38" name="Вертикальный свиток 37"/>
          <p:cNvSpPr/>
          <p:nvPr/>
        </p:nvSpPr>
        <p:spPr>
          <a:xfrm>
            <a:off x="1980882" y="3360762"/>
            <a:ext cx="1299587" cy="1364381"/>
          </a:xfrm>
          <a:prstGeom prst="verticalScroll">
            <a:avLst/>
          </a:prstGeom>
          <a:solidFill>
            <a:schemeClr val="accent1">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0" name="Вертикальный свиток 9"/>
          <p:cNvSpPr/>
          <p:nvPr/>
        </p:nvSpPr>
        <p:spPr>
          <a:xfrm>
            <a:off x="1992550" y="1940197"/>
            <a:ext cx="1288095" cy="1324103"/>
          </a:xfrm>
          <a:prstGeom prst="verticalScroll">
            <a:avLst/>
          </a:prstGeom>
          <a:solidFill>
            <a:schemeClr val="accent1">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7" name="Овал 6"/>
          <p:cNvSpPr/>
          <p:nvPr/>
        </p:nvSpPr>
        <p:spPr>
          <a:xfrm>
            <a:off x="4302782" y="2778650"/>
            <a:ext cx="1724048" cy="827216"/>
          </a:xfrm>
          <a:prstGeom prst="ellipse">
            <a:avLst/>
          </a:prstGeom>
          <a:solidFill>
            <a:srgbClr val="92D050">
              <a:alpha val="49000"/>
            </a:srgbClr>
          </a:soli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cxnSp>
        <p:nvCxnSpPr>
          <p:cNvPr id="11" name="Прямая со стрелкой 10"/>
          <p:cNvCxnSpPr/>
          <p:nvPr/>
        </p:nvCxnSpPr>
        <p:spPr>
          <a:xfrm flipH="1">
            <a:off x="1694756" y="2856955"/>
            <a:ext cx="441614" cy="0"/>
          </a:xfrm>
          <a:prstGeom prst="straightConnector1">
            <a:avLst/>
          </a:prstGeom>
          <a:ln w="41275">
            <a:solidFill>
              <a:srgbClr val="92D050"/>
            </a:solidFill>
            <a:headEnd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3131840" y="2856955"/>
            <a:ext cx="882074" cy="11889"/>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a:endCxn id="7" idx="2"/>
          </p:cNvCxnSpPr>
          <p:nvPr/>
        </p:nvCxnSpPr>
        <p:spPr>
          <a:xfrm>
            <a:off x="4002101" y="2872851"/>
            <a:ext cx="300681" cy="319407"/>
          </a:xfrm>
          <a:prstGeom prst="line">
            <a:avLst/>
          </a:prstGeom>
          <a:ln w="38100">
            <a:solidFill>
              <a:srgbClr val="92D050"/>
            </a:solidFill>
            <a:tailEnd type="ova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a:endCxn id="7" idx="2"/>
          </p:cNvCxnSpPr>
          <p:nvPr/>
        </p:nvCxnSpPr>
        <p:spPr>
          <a:xfrm flipV="1">
            <a:off x="4013914" y="3192258"/>
            <a:ext cx="288868" cy="565078"/>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a:endCxn id="48" idx="1"/>
          </p:cNvCxnSpPr>
          <p:nvPr/>
        </p:nvCxnSpPr>
        <p:spPr>
          <a:xfrm>
            <a:off x="3421115" y="2934728"/>
            <a:ext cx="1165482" cy="2209864"/>
          </a:xfrm>
          <a:prstGeom prst="line">
            <a:avLst/>
          </a:prstGeom>
          <a:ln w="38100">
            <a:solidFill>
              <a:srgbClr val="00B050">
                <a:alpha val="54000"/>
              </a:srgbClr>
            </a:solidFill>
            <a:tailEnd type="oval"/>
          </a:ln>
        </p:spPr>
        <p:style>
          <a:lnRef idx="1">
            <a:schemeClr val="accent1"/>
          </a:lnRef>
          <a:fillRef idx="0">
            <a:schemeClr val="accent1"/>
          </a:fillRef>
          <a:effectRef idx="0">
            <a:schemeClr val="accent1"/>
          </a:effectRef>
          <a:fontRef idx="minor">
            <a:schemeClr val="tx1"/>
          </a:fontRef>
        </p:style>
      </p:cxnSp>
      <p:cxnSp>
        <p:nvCxnSpPr>
          <p:cNvPr id="35" name="Прямая со стрелкой 34"/>
          <p:cNvCxnSpPr>
            <a:endCxn id="48" idx="0"/>
          </p:cNvCxnSpPr>
          <p:nvPr/>
        </p:nvCxnSpPr>
        <p:spPr>
          <a:xfrm>
            <a:off x="5221311" y="4722202"/>
            <a:ext cx="3691" cy="287204"/>
          </a:xfrm>
          <a:prstGeom prst="straightConnector1">
            <a:avLst/>
          </a:prstGeom>
          <a:ln w="412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a:endCxn id="25" idx="0"/>
          </p:cNvCxnSpPr>
          <p:nvPr/>
        </p:nvCxnSpPr>
        <p:spPr>
          <a:xfrm>
            <a:off x="5984037" y="3288718"/>
            <a:ext cx="716956" cy="248036"/>
          </a:xfrm>
          <a:prstGeom prst="line">
            <a:avLst/>
          </a:prstGeom>
          <a:ln w="38100">
            <a:solidFill>
              <a:srgbClr val="92D050"/>
            </a:solidFill>
            <a:headEnd type="ova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a:endCxn id="25" idx="2"/>
          </p:cNvCxnSpPr>
          <p:nvPr/>
        </p:nvCxnSpPr>
        <p:spPr>
          <a:xfrm flipV="1">
            <a:off x="5856730" y="4224496"/>
            <a:ext cx="844263" cy="900830"/>
          </a:xfrm>
          <a:prstGeom prst="line">
            <a:avLst/>
          </a:prstGeom>
          <a:ln w="38100">
            <a:solidFill>
              <a:srgbClr val="00B050">
                <a:alpha val="66000"/>
              </a:srgbClr>
            </a:solidFill>
            <a:headEnd type="ova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4505897" y="3052985"/>
            <a:ext cx="1430828" cy="307777"/>
          </a:xfrm>
          <a:prstGeom prst="rect">
            <a:avLst/>
          </a:prstGeom>
          <a:noFill/>
          <a:ln w="57150">
            <a:noFill/>
          </a:ln>
        </p:spPr>
        <p:txBody>
          <a:bodyPr wrap="square" rtlCol="0">
            <a:spAutoFit/>
          </a:bodyPr>
          <a:lstStyle/>
          <a:p>
            <a:r>
              <a:rPr lang="ru-RU" sz="1400" b="1" dirty="0" smtClean="0">
                <a:latin typeface="Tahoma" panose="020B0604030504040204" pitchFamily="34" charset="0"/>
                <a:ea typeface="Tahoma" panose="020B0604030504040204" pitchFamily="34" charset="0"/>
                <a:cs typeface="Tahoma" panose="020B0604030504040204" pitchFamily="34" charset="0"/>
              </a:rPr>
              <a:t>Покупатель</a:t>
            </a:r>
            <a:endParaRPr lang="ru-RU" sz="1400" b="1" dirty="0">
              <a:latin typeface="Tahoma" panose="020B0604030504040204" pitchFamily="34" charset="0"/>
              <a:ea typeface="Tahoma" panose="020B0604030504040204" pitchFamily="34" charset="0"/>
              <a:cs typeface="Tahoma" panose="020B0604030504040204" pitchFamily="34" charset="0"/>
            </a:endParaRPr>
          </a:p>
        </p:txBody>
      </p:sp>
      <p:sp>
        <p:nvSpPr>
          <p:cNvPr id="44" name="TextBox 43"/>
          <p:cNvSpPr txBox="1"/>
          <p:nvPr/>
        </p:nvSpPr>
        <p:spPr>
          <a:xfrm>
            <a:off x="2136370" y="2331645"/>
            <a:ext cx="1127258" cy="307777"/>
          </a:xfrm>
          <a:prstGeom prst="rect">
            <a:avLst/>
          </a:prstGeom>
          <a:noFill/>
          <a:ln>
            <a:noFill/>
          </a:ln>
        </p:spPr>
        <p:txBody>
          <a:bodyPr wrap="square" rtlCol="0">
            <a:spAutoFit/>
          </a:bodyPr>
          <a:lstStyle/>
          <a:p>
            <a:r>
              <a:rPr lang="ru-RU" sz="1400" b="1" dirty="0">
                <a:latin typeface="+mj-lt"/>
              </a:rPr>
              <a:t>Согласие</a:t>
            </a:r>
          </a:p>
        </p:txBody>
      </p:sp>
      <p:sp>
        <p:nvSpPr>
          <p:cNvPr id="45" name="TextBox 44"/>
          <p:cNvSpPr txBox="1"/>
          <p:nvPr/>
        </p:nvSpPr>
        <p:spPr>
          <a:xfrm>
            <a:off x="2209783" y="3661369"/>
            <a:ext cx="872393" cy="307777"/>
          </a:xfrm>
          <a:prstGeom prst="rect">
            <a:avLst/>
          </a:prstGeom>
          <a:noFill/>
          <a:ln>
            <a:noFill/>
          </a:ln>
        </p:spPr>
        <p:txBody>
          <a:bodyPr wrap="square" rtlCol="0">
            <a:spAutoFit/>
          </a:bodyPr>
          <a:lstStyle/>
          <a:p>
            <a:r>
              <a:rPr lang="ru-RU" sz="1400" b="1" dirty="0">
                <a:latin typeface="+mj-lt"/>
              </a:rPr>
              <a:t>Запрос</a:t>
            </a:r>
          </a:p>
        </p:txBody>
      </p:sp>
      <p:sp>
        <p:nvSpPr>
          <p:cNvPr id="53" name="TextBox 52"/>
          <p:cNvSpPr txBox="1"/>
          <p:nvPr/>
        </p:nvSpPr>
        <p:spPr>
          <a:xfrm>
            <a:off x="6909693" y="3168927"/>
            <a:ext cx="1404076" cy="1292662"/>
          </a:xfrm>
          <a:prstGeom prst="rect">
            <a:avLst/>
          </a:prstGeom>
          <a:noFill/>
          <a:ln>
            <a:noFill/>
          </a:ln>
        </p:spPr>
        <p:txBody>
          <a:bodyPr wrap="square" rtlCol="0">
            <a:spAutoFit/>
          </a:bodyPr>
          <a:lstStyle/>
          <a:p>
            <a:r>
              <a:rPr lang="ru-RU" sz="1300" b="1" dirty="0">
                <a:solidFill>
                  <a:srgbClr val="FF0000"/>
                </a:solidFill>
                <a:latin typeface="+mj-lt"/>
              </a:rPr>
              <a:t>Особые условия </a:t>
            </a:r>
            <a:r>
              <a:rPr lang="ru-RU" sz="1300" b="1" dirty="0">
                <a:latin typeface="+mj-lt"/>
              </a:rPr>
              <a:t>= возможность </a:t>
            </a:r>
            <a:r>
              <a:rPr lang="ru-RU" sz="1300" b="1" dirty="0" smtClean="0">
                <a:latin typeface="+mj-lt"/>
              </a:rPr>
              <a:t>возмещения</a:t>
            </a:r>
            <a:endParaRPr lang="ru-RU" sz="1300" b="1" dirty="0">
              <a:latin typeface="+mj-lt"/>
            </a:endParaRPr>
          </a:p>
          <a:p>
            <a:r>
              <a:rPr lang="ru-RU" sz="1300" b="1" dirty="0">
                <a:latin typeface="+mj-lt"/>
              </a:rPr>
              <a:t>потерь от </a:t>
            </a:r>
            <a:r>
              <a:rPr lang="ru-RU" sz="1300" b="1" dirty="0" smtClean="0">
                <a:latin typeface="+mj-lt"/>
              </a:rPr>
              <a:t>«разрывов»</a:t>
            </a:r>
            <a:endParaRPr lang="ru-RU" sz="1300" b="1" dirty="0">
              <a:latin typeface="+mj-lt"/>
            </a:endParaRPr>
          </a:p>
        </p:txBody>
      </p:sp>
      <p:sp>
        <p:nvSpPr>
          <p:cNvPr id="55" name="TextBox 54"/>
          <p:cNvSpPr txBox="1"/>
          <p:nvPr/>
        </p:nvSpPr>
        <p:spPr>
          <a:xfrm>
            <a:off x="560331" y="3168927"/>
            <a:ext cx="1055466" cy="507831"/>
          </a:xfrm>
          <a:prstGeom prst="rect">
            <a:avLst/>
          </a:prstGeom>
          <a:noFill/>
          <a:ln>
            <a:noFill/>
          </a:ln>
        </p:spPr>
        <p:txBody>
          <a:bodyPr wrap="square" rtlCol="0">
            <a:spAutoFit/>
          </a:bodyPr>
          <a:lstStyle/>
          <a:p>
            <a:r>
              <a:rPr lang="ru-RU" sz="2700" b="1" dirty="0">
                <a:solidFill>
                  <a:schemeClr val="bg1"/>
                </a:solidFill>
              </a:rPr>
              <a:t>ФНС</a:t>
            </a:r>
          </a:p>
        </p:txBody>
      </p:sp>
      <p:cxnSp>
        <p:nvCxnSpPr>
          <p:cNvPr id="40" name="Прямая со стрелкой 39"/>
          <p:cNvCxnSpPr/>
          <p:nvPr/>
        </p:nvCxnSpPr>
        <p:spPr>
          <a:xfrm flipH="1">
            <a:off x="1694757" y="3730392"/>
            <a:ext cx="447848" cy="6917"/>
          </a:xfrm>
          <a:prstGeom prst="straightConnector1">
            <a:avLst/>
          </a:prstGeom>
          <a:ln w="41275">
            <a:solidFill>
              <a:srgbClr val="92D05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flipV="1">
            <a:off x="3131840" y="3753474"/>
            <a:ext cx="896102" cy="8699"/>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48" name="Овал 47"/>
          <p:cNvSpPr/>
          <p:nvPr/>
        </p:nvSpPr>
        <p:spPr>
          <a:xfrm>
            <a:off x="4322161" y="5009406"/>
            <a:ext cx="1805682" cy="923109"/>
          </a:xfrm>
          <a:prstGeom prst="ellipse">
            <a:avLst/>
          </a:prstGeom>
          <a:solidFill>
            <a:srgbClr val="00B050">
              <a:alpha val="39000"/>
            </a:srgbClr>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rPr>
              <a:t>Поставщик</a:t>
            </a:r>
            <a:endParaRPr lang="ru-RU" sz="1400" b="1" dirty="0">
              <a:solidFill>
                <a:schemeClr val="tx1"/>
              </a:solidFill>
            </a:endParaRPr>
          </a:p>
        </p:txBody>
      </p:sp>
      <p:cxnSp>
        <p:nvCxnSpPr>
          <p:cNvPr id="23" name="Прямая соединительная линия 22"/>
          <p:cNvCxnSpPr/>
          <p:nvPr/>
        </p:nvCxnSpPr>
        <p:spPr>
          <a:xfrm>
            <a:off x="5221311" y="3630258"/>
            <a:ext cx="0" cy="338888"/>
          </a:xfrm>
          <a:prstGeom prst="line">
            <a:avLst/>
          </a:prstGeom>
          <a:ln w="38100">
            <a:solidFill>
              <a:schemeClr val="accent5">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Прямоугольник 3"/>
          <p:cNvSpPr/>
          <p:nvPr/>
        </p:nvSpPr>
        <p:spPr>
          <a:xfrm>
            <a:off x="492606" y="358911"/>
            <a:ext cx="8327866" cy="1323439"/>
          </a:xfrm>
          <a:prstGeom prst="rect">
            <a:avLst/>
          </a:prstGeom>
        </p:spPr>
        <p:txBody>
          <a:bodyPr wrap="square">
            <a:spAutoFit/>
          </a:bodyPr>
          <a:lstStyle/>
          <a:p>
            <a:r>
              <a:rPr lang="ru-RU" sz="2000" b="1" dirty="0">
                <a:solidFill>
                  <a:srgbClr val="C60000"/>
                </a:solidFill>
                <a:latin typeface="+mj-lt"/>
              </a:rPr>
              <a:t>ДЕЙСТВИЯ УЧАСТНИКОВ РЫНКА </a:t>
            </a:r>
            <a:br>
              <a:rPr lang="ru-RU" sz="2000" b="1" dirty="0">
                <a:solidFill>
                  <a:srgbClr val="C60000"/>
                </a:solidFill>
                <a:latin typeface="+mj-lt"/>
              </a:rPr>
            </a:br>
            <a:r>
              <a:rPr lang="ru-RU" sz="2000" b="1" dirty="0">
                <a:latin typeface="+mj-lt"/>
              </a:rPr>
              <a:t>для участия в информировании и формировании  ИНФОРМАЦИОННОГО РЕСУРСА</a:t>
            </a:r>
            <a:br>
              <a:rPr lang="ru-RU" sz="2000" b="1" dirty="0">
                <a:latin typeface="+mj-lt"/>
              </a:rPr>
            </a:br>
            <a:endParaRPr lang="ru-RU" sz="2000" dirty="0">
              <a:latin typeface="+mj-lt"/>
            </a:endParaRPr>
          </a:p>
        </p:txBody>
      </p:sp>
      <p:sp>
        <p:nvSpPr>
          <p:cNvPr id="6" name="Прямоугольник 5"/>
          <p:cNvSpPr/>
          <p:nvPr/>
        </p:nvSpPr>
        <p:spPr>
          <a:xfrm>
            <a:off x="521255" y="2449093"/>
            <a:ext cx="1177370" cy="17092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ИФНС</a:t>
            </a:r>
            <a:endParaRPr lang="ru-RU" dirty="0"/>
          </a:p>
        </p:txBody>
      </p:sp>
      <p:sp>
        <p:nvSpPr>
          <p:cNvPr id="25" name="Правая фигурная скобка 24"/>
          <p:cNvSpPr/>
          <p:nvPr/>
        </p:nvSpPr>
        <p:spPr>
          <a:xfrm>
            <a:off x="6700993" y="3536754"/>
            <a:ext cx="204370" cy="687742"/>
          </a:xfrm>
          <a:prstGeom prst="rightBrace">
            <a:avLst/>
          </a:prstGeom>
          <a:ln w="50800">
            <a:solidFill>
              <a:srgbClr val="0066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62" name="Прямая соединительная линия 61"/>
          <p:cNvCxnSpPr/>
          <p:nvPr/>
        </p:nvCxnSpPr>
        <p:spPr>
          <a:xfrm>
            <a:off x="3117098" y="2934728"/>
            <a:ext cx="304017" cy="3049"/>
          </a:xfrm>
          <a:prstGeom prst="line">
            <a:avLst/>
          </a:prstGeom>
          <a:ln w="38100">
            <a:solidFill>
              <a:srgbClr val="00B050">
                <a:alpha val="67000"/>
              </a:srgbClr>
            </a:solidFill>
          </a:ln>
        </p:spPr>
        <p:style>
          <a:lnRef idx="1">
            <a:schemeClr val="accent1"/>
          </a:lnRef>
          <a:fillRef idx="0">
            <a:schemeClr val="accent1"/>
          </a:fillRef>
          <a:effectRef idx="0">
            <a:schemeClr val="accent1"/>
          </a:effectRef>
          <a:fontRef idx="minor">
            <a:schemeClr val="tx1"/>
          </a:fontRef>
        </p:style>
      </p:cxnSp>
      <p:cxnSp>
        <p:nvCxnSpPr>
          <p:cNvPr id="65" name="Прямая со стрелкой 64"/>
          <p:cNvCxnSpPr/>
          <p:nvPr/>
        </p:nvCxnSpPr>
        <p:spPr>
          <a:xfrm flipH="1">
            <a:off x="1694756" y="2936253"/>
            <a:ext cx="441614" cy="0"/>
          </a:xfrm>
          <a:prstGeom prst="straightConnector1">
            <a:avLst/>
          </a:prstGeom>
          <a:ln w="41275">
            <a:solidFill>
              <a:srgbClr val="00B050">
                <a:alpha val="59000"/>
              </a:srgbClr>
            </a:solidFill>
            <a:headEnd w="lg" len="lg"/>
            <a:tailEnd type="stealth" w="lg" len="lg"/>
          </a:ln>
        </p:spPr>
        <p:style>
          <a:lnRef idx="1">
            <a:schemeClr val="accent1"/>
          </a:lnRef>
          <a:fillRef idx="0">
            <a:schemeClr val="accent1"/>
          </a:fillRef>
          <a:effectRef idx="0">
            <a:schemeClr val="accent1"/>
          </a:effectRef>
          <a:fontRef idx="minor">
            <a:schemeClr val="tx1"/>
          </a:fontRef>
        </p:style>
      </p:cxnSp>
      <p:sp>
        <p:nvSpPr>
          <p:cNvPr id="71" name="Прямоугольник с двумя усеченными противолежащими углами 70"/>
          <p:cNvSpPr/>
          <p:nvPr/>
        </p:nvSpPr>
        <p:spPr>
          <a:xfrm>
            <a:off x="3731918" y="4021638"/>
            <a:ext cx="2736304" cy="648072"/>
          </a:xfrm>
          <a:prstGeom prst="snip2DiagRect">
            <a:avLst/>
          </a:prstGeom>
          <a:solidFill>
            <a:schemeClr val="accent1">
              <a:lumMod val="20000"/>
              <a:lumOff val="80000"/>
            </a:schemeClr>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b="1" i="1" u="sng" dirty="0" smtClean="0">
              <a:solidFill>
                <a:schemeClr val="accent5">
                  <a:lumMod val="75000"/>
                  <a:lumOff val="25000"/>
                </a:schemeClr>
              </a:solidFill>
              <a:latin typeface="+mj-lt"/>
            </a:endParaRPr>
          </a:p>
          <a:p>
            <a:pPr algn="ctr"/>
            <a:endParaRPr lang="ru-RU" sz="1200" b="1" i="1" u="sng" dirty="0">
              <a:solidFill>
                <a:schemeClr val="accent5">
                  <a:lumMod val="75000"/>
                  <a:lumOff val="25000"/>
                </a:schemeClr>
              </a:solidFill>
              <a:latin typeface="+mj-lt"/>
            </a:endParaRPr>
          </a:p>
          <a:p>
            <a:pPr algn="ctr"/>
            <a:r>
              <a:rPr lang="ru-RU" sz="1200" b="1" i="1" u="sng" dirty="0" smtClean="0">
                <a:solidFill>
                  <a:schemeClr val="accent5">
                    <a:lumMod val="75000"/>
                    <a:lumOff val="25000"/>
                  </a:schemeClr>
                </a:solidFill>
                <a:latin typeface="+mj-lt"/>
              </a:rPr>
              <a:t>Условия</a:t>
            </a:r>
            <a:r>
              <a:rPr lang="ru-RU" sz="1200" b="1" i="1" dirty="0" smtClean="0">
                <a:solidFill>
                  <a:schemeClr val="accent5">
                    <a:lumMod val="75000"/>
                    <a:lumOff val="25000"/>
                  </a:schemeClr>
                </a:solidFill>
                <a:latin typeface="+mj-lt"/>
              </a:rPr>
              <a:t> </a:t>
            </a:r>
            <a:r>
              <a:rPr lang="ru-RU" sz="1200" b="1" i="1" dirty="0">
                <a:solidFill>
                  <a:schemeClr val="accent5">
                    <a:lumMod val="75000"/>
                    <a:lumOff val="25000"/>
                  </a:schemeClr>
                </a:solidFill>
                <a:latin typeface="+mj-lt"/>
              </a:rPr>
              <a:t>о раскрытии </a:t>
            </a:r>
          </a:p>
          <a:p>
            <a:pPr algn="ctr"/>
            <a:r>
              <a:rPr lang="ru-RU" sz="1200" b="1" i="1" u="sng" dirty="0">
                <a:solidFill>
                  <a:schemeClr val="accent5">
                    <a:lumMod val="75000"/>
                    <a:lumOff val="25000"/>
                  </a:schemeClr>
                </a:solidFill>
                <a:latin typeface="+mj-lt"/>
              </a:rPr>
              <a:t>налоговой</a:t>
            </a:r>
            <a:r>
              <a:rPr lang="ru-RU" sz="1200" b="1" i="1" dirty="0">
                <a:solidFill>
                  <a:schemeClr val="accent5">
                    <a:lumMod val="75000"/>
                    <a:lumOff val="25000"/>
                  </a:schemeClr>
                </a:solidFill>
                <a:latin typeface="+mj-lt"/>
              </a:rPr>
              <a:t> и </a:t>
            </a:r>
            <a:r>
              <a:rPr lang="ru-RU" sz="1200" b="1" i="1" u="sng" dirty="0">
                <a:solidFill>
                  <a:schemeClr val="accent5">
                    <a:lumMod val="75000"/>
                    <a:lumOff val="25000"/>
                  </a:schemeClr>
                </a:solidFill>
                <a:latin typeface="+mj-lt"/>
              </a:rPr>
              <a:t>коммерческой</a:t>
            </a:r>
          </a:p>
          <a:p>
            <a:pPr algn="ctr"/>
            <a:r>
              <a:rPr lang="ru-RU" sz="1200" b="1" i="1" dirty="0">
                <a:solidFill>
                  <a:schemeClr val="accent5">
                    <a:lumMod val="75000"/>
                    <a:lumOff val="25000"/>
                  </a:schemeClr>
                </a:solidFill>
                <a:latin typeface="+mj-lt"/>
              </a:rPr>
              <a:t>тайны в части </a:t>
            </a:r>
            <a:r>
              <a:rPr lang="en-US" sz="1200" b="1" i="1" dirty="0">
                <a:solidFill>
                  <a:schemeClr val="accent5">
                    <a:lumMod val="75000"/>
                    <a:lumOff val="25000"/>
                  </a:schemeClr>
                </a:solidFill>
                <a:latin typeface="+mj-lt"/>
              </a:rPr>
              <a:t>“</a:t>
            </a:r>
            <a:r>
              <a:rPr lang="ru-RU" sz="1200" b="1" i="1" dirty="0">
                <a:solidFill>
                  <a:schemeClr val="accent5">
                    <a:lumMod val="75000"/>
                    <a:lumOff val="25000"/>
                  </a:schemeClr>
                </a:solidFill>
                <a:latin typeface="+mj-lt"/>
              </a:rPr>
              <a:t>разрывов</a:t>
            </a:r>
            <a:r>
              <a:rPr lang="en-US" sz="1200" b="1" i="1" dirty="0" smtClean="0">
                <a:solidFill>
                  <a:schemeClr val="accent5">
                    <a:lumMod val="75000"/>
                    <a:lumOff val="25000"/>
                  </a:schemeClr>
                </a:solidFill>
                <a:latin typeface="+mj-lt"/>
              </a:rPr>
              <a:t>”</a:t>
            </a:r>
          </a:p>
          <a:p>
            <a:pPr algn="ctr"/>
            <a:endParaRPr lang="ru-RU" dirty="0"/>
          </a:p>
        </p:txBody>
      </p:sp>
    </p:spTree>
    <p:extLst>
      <p:ext uri="{BB962C8B-B14F-4D97-AF65-F5344CB8AC3E}">
        <p14:creationId xmlns:p14="http://schemas.microsoft.com/office/powerpoint/2010/main" xmlns="" val="1378875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2000" y="260648"/>
            <a:ext cx="7668472" cy="1368152"/>
          </a:xfrm>
        </p:spPr>
        <p:txBody>
          <a:bodyPr/>
          <a:lstStyle/>
          <a:p>
            <a:pPr algn="ctr"/>
            <a:r>
              <a:rPr lang="ru-RU" sz="2400" b="1" u="sng" dirty="0" smtClean="0">
                <a:solidFill>
                  <a:srgbClr val="C00000"/>
                </a:solidFill>
              </a:rPr>
              <a:t>ПРИНЦИП ХАРТИИ </a:t>
            </a:r>
            <a:r>
              <a:rPr lang="ru-RU" sz="2400" b="1" dirty="0">
                <a:solidFill>
                  <a:srgbClr val="C00000"/>
                </a:solidFill>
              </a:rPr>
              <a:t>-  недопущение применения налоговой выгоды при отсутствии источника ее формирования</a:t>
            </a:r>
            <a:br>
              <a:rPr lang="ru-RU" sz="2400" b="1" dirty="0">
                <a:solidFill>
                  <a:srgbClr val="C00000"/>
                </a:solidFill>
              </a:rPr>
            </a:br>
            <a:r>
              <a:rPr lang="ru-RU" sz="9600" b="1" dirty="0">
                <a:solidFill>
                  <a:srgbClr val="C00000"/>
                </a:solidFill>
              </a:rPr>
              <a:t/>
            </a:r>
            <a:br>
              <a:rPr lang="ru-RU" sz="9600" b="1" dirty="0">
                <a:solidFill>
                  <a:srgbClr val="C00000"/>
                </a:solidFill>
              </a:rPr>
            </a:br>
            <a:endParaRPr lang="ru-RU" dirty="0">
              <a:solidFill>
                <a:srgbClr val="C00000"/>
              </a:solidFill>
            </a:endParaRPr>
          </a:p>
        </p:txBody>
      </p:sp>
      <p:sp>
        <p:nvSpPr>
          <p:cNvPr id="3" name="Текст 2"/>
          <p:cNvSpPr>
            <a:spLocks noGrp="1"/>
          </p:cNvSpPr>
          <p:nvPr>
            <p:ph type="body" sz="half" idx="2"/>
          </p:nvPr>
        </p:nvSpPr>
        <p:spPr>
          <a:xfrm>
            <a:off x="1151999" y="1340769"/>
            <a:ext cx="7416000" cy="5210844"/>
          </a:xfrm>
        </p:spPr>
        <p:txBody>
          <a:bodyPr>
            <a:normAutofit fontScale="40000" lnSpcReduction="20000"/>
          </a:bodyPr>
          <a:lstStyle/>
          <a:p>
            <a:pPr lvl="1">
              <a:lnSpc>
                <a:spcPct val="120000"/>
              </a:lnSpc>
              <a:spcBef>
                <a:spcPts val="0"/>
              </a:spcBef>
              <a:spcAft>
                <a:spcPts val="0"/>
              </a:spcAft>
              <a:buClr>
                <a:srgbClr val="CE1126"/>
              </a:buClr>
            </a:pPr>
            <a:endParaRPr lang="ru-RU" sz="2300" b="1" dirty="0" smtClean="0">
              <a:ea typeface="Verdana" pitchFamily="34" charset="0"/>
              <a:cs typeface="Verdana" pitchFamily="34" charset="0"/>
            </a:endParaRPr>
          </a:p>
          <a:p>
            <a:pPr marL="285750" indent="-285750">
              <a:lnSpc>
                <a:spcPct val="120000"/>
              </a:lnSpc>
              <a:spcAft>
                <a:spcPts val="0"/>
              </a:spcAft>
              <a:buClr>
                <a:srgbClr val="CE1126"/>
              </a:buClr>
              <a:buFont typeface="Arial Narrow" panose="020B0606020202030204" pitchFamily="34" charset="0"/>
              <a:buChar char="■"/>
            </a:pPr>
            <a:r>
              <a:rPr lang="ru-RU" sz="4000" b="1" u="sng" dirty="0" smtClean="0"/>
              <a:t>Инструмент реализации </a:t>
            </a:r>
            <a:r>
              <a:rPr lang="ru-RU" sz="4000" b="1" dirty="0" smtClean="0"/>
              <a:t>- </a:t>
            </a:r>
            <a:r>
              <a:rPr lang="ru-RU" sz="4000" b="1" dirty="0">
                <a:solidFill>
                  <a:srgbClr val="FF0000"/>
                </a:solidFill>
              </a:rPr>
              <a:t>Информационный ресурс</a:t>
            </a:r>
            <a:r>
              <a:rPr lang="ru-RU" sz="4000" b="1" dirty="0"/>
              <a:t>  для открытого информирования участников рынка о лицах, имеющих, по данным ПК АСК НДС-2, признак несформированного источника применения </a:t>
            </a:r>
            <a:r>
              <a:rPr lang="ru-RU" sz="4000" b="1" dirty="0" smtClean="0"/>
              <a:t>вычета по НДС </a:t>
            </a:r>
          </a:p>
          <a:p>
            <a:pPr>
              <a:lnSpc>
                <a:spcPct val="120000"/>
              </a:lnSpc>
              <a:spcAft>
                <a:spcPts val="0"/>
              </a:spcAft>
              <a:buClr>
                <a:srgbClr val="CE1126"/>
              </a:buClr>
            </a:pPr>
            <a:endParaRPr lang="ru-RU" sz="4000" b="1" dirty="0" smtClean="0"/>
          </a:p>
          <a:p>
            <a:pPr marL="285750" indent="-285750">
              <a:lnSpc>
                <a:spcPct val="120000"/>
              </a:lnSpc>
              <a:spcAft>
                <a:spcPts val="0"/>
              </a:spcAft>
              <a:buClr>
                <a:srgbClr val="CE1126"/>
              </a:buClr>
              <a:buFont typeface="Arial Narrow" panose="020B0606020202030204" pitchFamily="34" charset="0"/>
              <a:buChar char="■"/>
            </a:pPr>
            <a:r>
              <a:rPr lang="ru-RU" sz="4000" b="1" dirty="0">
                <a:cs typeface="Aharoni" panose="02010803020104030203" pitchFamily="2" charset="-79"/>
              </a:rPr>
              <a:t> </a:t>
            </a:r>
            <a:r>
              <a:rPr lang="ru-RU" sz="4000" b="1" dirty="0" smtClean="0">
                <a:solidFill>
                  <a:srgbClr val="C00000"/>
                </a:solidFill>
                <a:cs typeface="Aharoni" panose="02010803020104030203" pitchFamily="2" charset="-79"/>
              </a:rPr>
              <a:t>Общественная инициатива:</a:t>
            </a:r>
          </a:p>
          <a:p>
            <a:pPr>
              <a:buFont typeface="Wingdings" panose="05000000000000000000" pitchFamily="2" charset="2"/>
              <a:buChar char="ü"/>
            </a:pPr>
            <a:r>
              <a:rPr lang="ru-RU" sz="3400" b="1" i="1" dirty="0" smtClean="0"/>
              <a:t>Общественной </a:t>
            </a:r>
            <a:r>
              <a:rPr lang="ru-RU" sz="3400" b="1" i="1" dirty="0"/>
              <a:t>палаты </a:t>
            </a:r>
            <a:r>
              <a:rPr lang="ru-RU" sz="3400" b="1" i="1" dirty="0" smtClean="0"/>
              <a:t>РФ</a:t>
            </a:r>
          </a:p>
          <a:p>
            <a:pPr>
              <a:buFont typeface="Wingdings" panose="05000000000000000000" pitchFamily="2" charset="2"/>
              <a:buChar char="ü"/>
            </a:pPr>
            <a:r>
              <a:rPr lang="ru-RU" sz="3400" b="1" i="1" dirty="0"/>
              <a:t>Группы Московская биржа</a:t>
            </a:r>
          </a:p>
          <a:p>
            <a:pPr>
              <a:buFont typeface="Wingdings" panose="05000000000000000000" pitchFamily="2" charset="2"/>
              <a:buChar char="ü"/>
            </a:pPr>
            <a:r>
              <a:rPr lang="ru-RU" sz="3400" b="1" i="1" dirty="0" smtClean="0"/>
              <a:t>Ведущих </a:t>
            </a:r>
            <a:r>
              <a:rPr lang="ru-RU" sz="3400" b="1" i="1" dirty="0"/>
              <a:t>отраслевых союзов</a:t>
            </a:r>
          </a:p>
          <a:p>
            <a:pPr>
              <a:buFont typeface="Wingdings" panose="05000000000000000000" pitchFamily="2" charset="2"/>
              <a:buChar char="ü"/>
            </a:pPr>
            <a:r>
              <a:rPr lang="ru-RU" sz="3400" b="1" i="1" dirty="0"/>
              <a:t>Членов Хартии по противодействию незаконным действиям на рынке </a:t>
            </a:r>
            <a:r>
              <a:rPr lang="ru-RU" sz="3400" b="1" i="1" dirty="0" smtClean="0"/>
              <a:t>АПК</a:t>
            </a:r>
          </a:p>
          <a:p>
            <a:pPr marL="285750" indent="-285750">
              <a:lnSpc>
                <a:spcPct val="120000"/>
              </a:lnSpc>
              <a:spcAft>
                <a:spcPts val="0"/>
              </a:spcAft>
              <a:buClr>
                <a:srgbClr val="CE1126"/>
              </a:buClr>
              <a:buFont typeface="Arial Narrow" panose="020B0606020202030204" pitchFamily="34" charset="0"/>
              <a:buChar char="■"/>
            </a:pPr>
            <a:endParaRPr lang="ru-RU" sz="3400" b="1" dirty="0" smtClean="0">
              <a:solidFill>
                <a:srgbClr val="C00000"/>
              </a:solidFill>
              <a:cs typeface="Aharoni" panose="02010803020104030203" pitchFamily="2" charset="-79"/>
            </a:endParaRPr>
          </a:p>
          <a:p>
            <a:pPr marL="285750" indent="-285750">
              <a:lnSpc>
                <a:spcPct val="120000"/>
              </a:lnSpc>
              <a:spcAft>
                <a:spcPts val="0"/>
              </a:spcAft>
              <a:buClr>
                <a:srgbClr val="CE1126"/>
              </a:buClr>
              <a:buFont typeface="Arial Narrow" panose="020B0606020202030204" pitchFamily="34" charset="0"/>
              <a:buChar char="■"/>
            </a:pPr>
            <a:r>
              <a:rPr lang="ru-RU" sz="4000" b="1" dirty="0" smtClean="0"/>
              <a:t>Источник информации - информационные </a:t>
            </a:r>
            <a:r>
              <a:rPr lang="ru-RU" sz="4000" b="1" dirty="0"/>
              <a:t>письма территориальных налоговых органов, сформированные на основании данных АСК </a:t>
            </a:r>
            <a:r>
              <a:rPr lang="ru-RU" sz="4000" b="1" dirty="0" smtClean="0"/>
              <a:t>НДС-2</a:t>
            </a:r>
          </a:p>
          <a:p>
            <a:pPr marL="285750" indent="-285750">
              <a:lnSpc>
                <a:spcPct val="120000"/>
              </a:lnSpc>
              <a:spcAft>
                <a:spcPts val="0"/>
              </a:spcAft>
              <a:buClr>
                <a:srgbClr val="CE1126"/>
              </a:buClr>
              <a:buFont typeface="Arial Narrow" panose="020B0606020202030204" pitchFamily="34" charset="0"/>
              <a:buChar char="■"/>
            </a:pPr>
            <a:endParaRPr lang="ru-RU" sz="4000" b="1" dirty="0"/>
          </a:p>
          <a:p>
            <a:pPr marL="285750" indent="-285750">
              <a:lnSpc>
                <a:spcPct val="120000"/>
              </a:lnSpc>
              <a:spcAft>
                <a:spcPts val="0"/>
              </a:spcAft>
              <a:buClr>
                <a:srgbClr val="CE1126"/>
              </a:buClr>
              <a:buFont typeface="Arial Narrow" panose="020B0606020202030204" pitchFamily="34" charset="0"/>
              <a:buChar char="■"/>
            </a:pPr>
            <a:r>
              <a:rPr lang="ru-RU" sz="4000" b="1" dirty="0">
                <a:cs typeface="Aharoni" panose="02010803020104030203" pitchFamily="2" charset="-79"/>
              </a:rPr>
              <a:t>Размещение - </a:t>
            </a:r>
            <a:r>
              <a:rPr lang="ru-RU" sz="4000" dirty="0">
                <a:cs typeface="Aharoni" panose="02010803020104030203" pitchFamily="2" charset="-79"/>
              </a:rPr>
              <a:t>на сайте </a:t>
            </a:r>
            <a:r>
              <a:rPr lang="ru-RU" sz="4000" b="1" dirty="0">
                <a:solidFill>
                  <a:srgbClr val="C00000"/>
                </a:solidFill>
                <a:cs typeface="Aharoni" panose="02010803020104030203" pitchFamily="2" charset="-79"/>
              </a:rPr>
              <a:t>Хартия-</a:t>
            </a:r>
            <a:r>
              <a:rPr lang="ru-RU" sz="4000" b="1" dirty="0" err="1">
                <a:solidFill>
                  <a:srgbClr val="C00000"/>
                </a:solidFill>
                <a:cs typeface="Aharoni" panose="02010803020104030203" pitchFamily="2" charset="-79"/>
              </a:rPr>
              <a:t>апк.рф</a:t>
            </a:r>
            <a:endParaRPr lang="ru-RU" sz="4000" b="1" dirty="0">
              <a:solidFill>
                <a:srgbClr val="C00000"/>
              </a:solidFill>
              <a:cs typeface="Aharoni" panose="02010803020104030203" pitchFamily="2" charset="-79"/>
            </a:endParaRPr>
          </a:p>
          <a:p>
            <a:pPr marL="285750" indent="-285750">
              <a:lnSpc>
                <a:spcPct val="120000"/>
              </a:lnSpc>
              <a:spcAft>
                <a:spcPts val="0"/>
              </a:spcAft>
              <a:buClr>
                <a:srgbClr val="CE1126"/>
              </a:buClr>
              <a:buFont typeface="Arial Narrow" panose="020B0606020202030204" pitchFamily="34" charset="0"/>
              <a:buChar char="■"/>
            </a:pPr>
            <a:endParaRPr lang="ru-RU" sz="4000" b="1" dirty="0" smtClean="0"/>
          </a:p>
          <a:p>
            <a:pPr marL="285750" indent="-285750">
              <a:lnSpc>
                <a:spcPct val="120000"/>
              </a:lnSpc>
              <a:spcAft>
                <a:spcPts val="0"/>
              </a:spcAft>
              <a:buClr>
                <a:srgbClr val="CE1126"/>
              </a:buClr>
              <a:buFont typeface="Arial Narrow" panose="020B0606020202030204" pitchFamily="34" charset="0"/>
              <a:buChar char="■"/>
            </a:pPr>
            <a:r>
              <a:rPr lang="ru-RU" sz="4000" b="1" dirty="0" smtClean="0">
                <a:cs typeface="Aharoni" panose="02010803020104030203" pitchFamily="2" charset="-79"/>
              </a:rPr>
              <a:t>Администратор </a:t>
            </a:r>
            <a:r>
              <a:rPr lang="ru-RU" sz="4000" b="1" dirty="0" err="1">
                <a:cs typeface="Aharoni" panose="02010803020104030203" pitchFamily="2" charset="-79"/>
              </a:rPr>
              <a:t>Информресурса</a:t>
            </a:r>
            <a:r>
              <a:rPr lang="ru-RU" sz="4000" b="1" dirty="0">
                <a:cs typeface="Aharoni" panose="02010803020104030203" pitchFamily="2" charset="-79"/>
              </a:rPr>
              <a:t> </a:t>
            </a:r>
            <a:r>
              <a:rPr lang="ru-RU" sz="4000" b="1" dirty="0">
                <a:solidFill>
                  <a:srgbClr val="C00000"/>
                </a:solidFill>
                <a:cs typeface="Aharoni" panose="02010803020104030203" pitchFamily="2" charset="-79"/>
              </a:rPr>
              <a:t>– Ассоциация добросовестных участников рынка АПК</a:t>
            </a:r>
          </a:p>
          <a:p>
            <a:pPr marL="457200" indent="-457200">
              <a:buFont typeface="Wingdings" charset="2"/>
              <a:buChar char="q"/>
            </a:pPr>
            <a:endParaRPr lang="ru-RU" sz="2400" b="1" u="sng" dirty="0">
              <a:solidFill>
                <a:srgbClr val="FF0000"/>
              </a:solidFill>
            </a:endParaRPr>
          </a:p>
          <a:p>
            <a:pPr marL="285750" indent="-285750">
              <a:lnSpc>
                <a:spcPct val="120000"/>
              </a:lnSpc>
              <a:spcAft>
                <a:spcPts val="0"/>
              </a:spcAft>
              <a:buClr>
                <a:srgbClr val="CE1126"/>
              </a:buClr>
              <a:buFont typeface="Arial Narrow" panose="020B0606020202030204" pitchFamily="34" charset="0"/>
              <a:buChar char="■"/>
            </a:pPr>
            <a:endParaRPr lang="ru-RU" sz="2400" b="1" dirty="0">
              <a:solidFill>
                <a:srgbClr val="C00000"/>
              </a:solidFill>
              <a:cs typeface="Aharoni" panose="02010803020104030203" pitchFamily="2" charset="-79"/>
            </a:endParaRPr>
          </a:p>
          <a:p>
            <a:pPr marL="285750" indent="-285750">
              <a:lnSpc>
                <a:spcPct val="120000"/>
              </a:lnSpc>
              <a:spcAft>
                <a:spcPts val="0"/>
              </a:spcAft>
              <a:buClr>
                <a:srgbClr val="CE1126"/>
              </a:buClr>
              <a:buFont typeface="Arial Narrow" panose="020B0606020202030204" pitchFamily="34" charset="0"/>
              <a:buChar char="■"/>
            </a:pPr>
            <a:endParaRPr lang="ru-RU" sz="2400" b="1" dirty="0" smtClean="0">
              <a:solidFill>
                <a:srgbClr val="C00000"/>
              </a:solidFill>
              <a:cs typeface="Aharoni" panose="02010803020104030203" pitchFamily="2" charset="-79"/>
            </a:endParaRPr>
          </a:p>
          <a:p>
            <a:pPr marL="285750" indent="-285750">
              <a:lnSpc>
                <a:spcPct val="120000"/>
              </a:lnSpc>
              <a:spcAft>
                <a:spcPts val="0"/>
              </a:spcAft>
              <a:buClr>
                <a:srgbClr val="CE1126"/>
              </a:buClr>
              <a:buFont typeface="Arial Narrow" panose="020B0606020202030204" pitchFamily="34" charset="0"/>
              <a:buChar char="■"/>
            </a:pPr>
            <a:endParaRPr lang="ru-RU" sz="2400" b="1" dirty="0">
              <a:solidFill>
                <a:srgbClr val="C00000"/>
              </a:solidFill>
              <a:cs typeface="Aharoni" panose="02010803020104030203" pitchFamily="2" charset="-79"/>
            </a:endParaRPr>
          </a:p>
          <a:p>
            <a:pPr>
              <a:lnSpc>
                <a:spcPct val="120000"/>
              </a:lnSpc>
              <a:spcAft>
                <a:spcPts val="0"/>
              </a:spcAft>
              <a:buClr>
                <a:srgbClr val="CE1126"/>
              </a:buClr>
            </a:pPr>
            <a:endParaRPr lang="ru-RU" b="1" dirty="0">
              <a:solidFill>
                <a:srgbClr val="C00000"/>
              </a:solidFill>
              <a:cs typeface="Aharoni" panose="02010803020104030203" pitchFamily="2" charset="-79"/>
            </a:endParaRPr>
          </a:p>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2</a:t>
            </a:fld>
            <a:endParaRPr lang="ru-RU" dirty="0"/>
          </a:p>
        </p:txBody>
      </p:sp>
    </p:spTree>
    <p:extLst>
      <p:ext uri="{BB962C8B-B14F-4D97-AF65-F5344CB8AC3E}">
        <p14:creationId xmlns:p14="http://schemas.microsoft.com/office/powerpoint/2010/main" xmlns="" val="6347121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1999" y="260648"/>
            <a:ext cx="7596713" cy="792088"/>
          </a:xfrm>
        </p:spPr>
        <p:txBody>
          <a:bodyPr/>
          <a:lstStyle/>
          <a:p>
            <a:r>
              <a:rPr lang="ru-RU" sz="2000" b="1" dirty="0">
                <a:solidFill>
                  <a:srgbClr val="C00000"/>
                </a:solidFill>
              </a:rPr>
              <a:t>Согласие участников </a:t>
            </a:r>
            <a:r>
              <a:rPr lang="ru-RU" sz="1800" b="1" dirty="0"/>
              <a:t>налоговому органу по утвержденной форме на общедоступность сведений, которые составляют налоговую тайну</a:t>
            </a:r>
            <a:r>
              <a:rPr lang="ru-RU" sz="1800" b="1" i="1" dirty="0">
                <a:solidFill>
                  <a:schemeClr val="accent6">
                    <a:lumMod val="50000"/>
                  </a:schemeClr>
                </a:solidFill>
              </a:rPr>
              <a:t> </a:t>
            </a:r>
            <a:r>
              <a:rPr lang="ru-RU" sz="1800" i="1" dirty="0">
                <a:solidFill>
                  <a:schemeClr val="accent6">
                    <a:lumMod val="50000"/>
                  </a:schemeClr>
                </a:solidFill>
              </a:rPr>
              <a:t>(Приказ ФНС России от 15.11.2016 № ММВ-7-17/615, Форма по КНД 1110058)*</a:t>
            </a:r>
            <a:endParaRPr lang="ru-RU" sz="1800" dirty="0"/>
          </a:p>
        </p:txBody>
      </p:sp>
      <p:sp>
        <p:nvSpPr>
          <p:cNvPr id="3" name="Текст 2"/>
          <p:cNvSpPr>
            <a:spLocks noGrp="1"/>
          </p:cNvSpPr>
          <p:nvPr>
            <p:ph type="body" sz="half" idx="2"/>
          </p:nvPr>
        </p:nvSpPr>
        <p:spPr>
          <a:xfrm>
            <a:off x="1151999" y="1700808"/>
            <a:ext cx="7416000" cy="4850804"/>
          </a:xfrm>
        </p:spPr>
        <p:txBody>
          <a:bodyPr>
            <a:normAutofit fontScale="85000" lnSpcReduction="20000"/>
          </a:bodyPr>
          <a:lstStyle/>
          <a:p>
            <a:pPr>
              <a:lnSpc>
                <a:spcPct val="120000"/>
              </a:lnSpc>
            </a:pPr>
            <a:r>
              <a:rPr lang="ru-RU" dirty="0" smtClean="0">
                <a:latin typeface="Times New Roman" panose="02020603050405020304" pitchFamily="18" charset="0"/>
                <a:cs typeface="Times New Roman" panose="02020603050405020304" pitchFamily="18" charset="0"/>
              </a:rPr>
              <a:t>► </a:t>
            </a:r>
            <a:r>
              <a:rPr lang="ru-RU" sz="1800" u="sng" dirty="0" smtClean="0">
                <a:cs typeface="Times New Roman" panose="02020603050405020304" pitchFamily="18" charset="0"/>
              </a:rPr>
              <a:t>В</a:t>
            </a:r>
            <a:r>
              <a:rPr lang="ru-RU" sz="1800" u="sng" dirty="0" smtClean="0"/>
              <a:t> </a:t>
            </a:r>
            <a:r>
              <a:rPr lang="ru-RU" sz="1800" u="sng" dirty="0"/>
              <a:t>разделе </a:t>
            </a:r>
            <a:r>
              <a:rPr lang="ru-RU" sz="1800" dirty="0" smtClean="0"/>
              <a:t>«</a:t>
            </a:r>
            <a:r>
              <a:rPr lang="ru-RU" sz="1800" dirty="0"/>
              <a:t>Коды сведений, составляющих в соответствии со статьей 102 Налогового кодекса Российской Федерации налоговую тайну</a:t>
            </a:r>
            <a:r>
              <a:rPr lang="ru-RU" sz="1800" dirty="0" smtClean="0"/>
              <a:t>»:</a:t>
            </a:r>
          </a:p>
          <a:p>
            <a:pPr>
              <a:lnSpc>
                <a:spcPct val="120000"/>
              </a:lnSpc>
            </a:pPr>
            <a:r>
              <a:rPr lang="ru-RU" sz="1800" dirty="0">
                <a:cs typeface="Times New Roman" panose="02020603050405020304" pitchFamily="18" charset="0"/>
              </a:rPr>
              <a:t>▪</a:t>
            </a:r>
            <a:r>
              <a:rPr lang="ru-RU" sz="1800" dirty="0" smtClean="0"/>
              <a:t> </a:t>
            </a:r>
            <a:r>
              <a:rPr lang="ru-RU" sz="1800" u="sng" dirty="0"/>
              <a:t>в поле </a:t>
            </a:r>
            <a:r>
              <a:rPr lang="ru-RU" sz="1800" dirty="0"/>
              <a:t>«Настоящим даю свое согласие на признание сведений общедоступными» </a:t>
            </a:r>
            <a:r>
              <a:rPr lang="ru-RU" sz="1800" b="1" dirty="0" smtClean="0"/>
              <a:t>указывается </a:t>
            </a:r>
            <a:r>
              <a:rPr lang="ru-RU" sz="1800" b="1" dirty="0"/>
              <a:t>в обязательном порядке два кода</a:t>
            </a:r>
            <a:r>
              <a:rPr lang="ru-RU" sz="1800" dirty="0"/>
              <a:t>:</a:t>
            </a:r>
          </a:p>
          <a:p>
            <a:pPr>
              <a:lnSpc>
                <a:spcPct val="120000"/>
              </a:lnSpc>
            </a:pPr>
            <a:r>
              <a:rPr lang="ru-RU" sz="1800" b="1" dirty="0"/>
              <a:t>«1100» </a:t>
            </a:r>
            <a:r>
              <a:rPr lang="ru-RU" sz="1800" dirty="0"/>
              <a:t>- Сведения из налоговых деклараций (расчетов);</a:t>
            </a:r>
          </a:p>
          <a:p>
            <a:pPr>
              <a:lnSpc>
                <a:spcPct val="120000"/>
              </a:lnSpc>
            </a:pPr>
            <a:r>
              <a:rPr lang="ru-RU" sz="1800" b="1" dirty="0"/>
              <a:t>«1400» </a:t>
            </a:r>
            <a:r>
              <a:rPr lang="ru-RU" sz="1800" dirty="0"/>
              <a:t>- Иное.</a:t>
            </a:r>
          </a:p>
          <a:p>
            <a:pPr>
              <a:lnSpc>
                <a:spcPct val="120000"/>
              </a:lnSpc>
            </a:pPr>
            <a:r>
              <a:rPr lang="ru-RU" sz="1800" dirty="0">
                <a:cs typeface="Times New Roman" panose="02020603050405020304" pitchFamily="18" charset="0"/>
              </a:rPr>
              <a:t>► </a:t>
            </a:r>
            <a:r>
              <a:rPr lang="ru-RU" sz="1800" u="sng" dirty="0" smtClean="0"/>
              <a:t>В </a:t>
            </a:r>
            <a:r>
              <a:rPr lang="ru-RU" sz="1800" u="sng" dirty="0"/>
              <a:t>текстовом поле «Для кода 1400</a:t>
            </a:r>
            <a:r>
              <a:rPr lang="ru-RU" sz="1800" u="sng" dirty="0" smtClean="0"/>
              <a:t>»:</a:t>
            </a:r>
          </a:p>
          <a:p>
            <a:pPr algn="ctr">
              <a:lnSpc>
                <a:spcPct val="120000"/>
              </a:lnSpc>
            </a:pPr>
            <a:r>
              <a:rPr lang="ru-RU" sz="1800" u="sng" dirty="0" smtClean="0"/>
              <a:t> </a:t>
            </a:r>
            <a:r>
              <a:rPr lang="ru-RU" sz="1800" i="1" u="sng" dirty="0" smtClean="0"/>
              <a:t>«</a:t>
            </a:r>
            <a:r>
              <a:rPr lang="en-US" sz="1800" b="1" i="1" u="sng" dirty="0">
                <a:solidFill>
                  <a:schemeClr val="accent5">
                    <a:lumMod val="75000"/>
                    <a:lumOff val="25000"/>
                  </a:schemeClr>
                </a:solidFill>
              </a:rPr>
              <a:t>TG</a:t>
            </a:r>
            <a:r>
              <a:rPr lang="ru-RU" sz="1800" b="1" i="1" u="sng" dirty="0">
                <a:solidFill>
                  <a:schemeClr val="accent5">
                    <a:lumMod val="75000"/>
                    <a:lumOff val="25000"/>
                  </a:schemeClr>
                </a:solidFill>
              </a:rPr>
              <a:t> о наличии (урегулировании/</a:t>
            </a:r>
            <a:r>
              <a:rPr lang="ru-RU" sz="1800" b="1" i="1" u="sng" dirty="0" err="1">
                <a:solidFill>
                  <a:schemeClr val="accent5">
                    <a:lumMod val="75000"/>
                    <a:lumOff val="25000"/>
                  </a:schemeClr>
                </a:solidFill>
              </a:rPr>
              <a:t>неурегулировании</a:t>
            </a:r>
            <a:r>
              <a:rPr lang="ru-RU" sz="1800" b="1" i="1" u="sng" dirty="0">
                <a:solidFill>
                  <a:schemeClr val="accent5">
                    <a:lumMod val="75000"/>
                    <a:lumOff val="25000"/>
                  </a:schemeClr>
                </a:solidFill>
              </a:rPr>
              <a:t>) несформированного источника по цепочке поставщиков товаров (работ/услуг) для принятия к вычету сумм НДС</a:t>
            </a:r>
            <a:r>
              <a:rPr lang="ru-RU" sz="1800" i="1" u="sng" dirty="0"/>
              <a:t>»</a:t>
            </a:r>
            <a:r>
              <a:rPr lang="ru-RU" sz="1800" i="1" dirty="0"/>
              <a:t>. </a:t>
            </a:r>
          </a:p>
          <a:p>
            <a:pPr>
              <a:lnSpc>
                <a:spcPct val="120000"/>
              </a:lnSpc>
            </a:pPr>
            <a:r>
              <a:rPr lang="ru-RU" sz="1800" dirty="0">
                <a:cs typeface="Times New Roman" panose="02020603050405020304" pitchFamily="18" charset="0"/>
              </a:rPr>
              <a:t>► </a:t>
            </a:r>
            <a:r>
              <a:rPr lang="ru-RU" sz="1800" u="sng" dirty="0" smtClean="0"/>
              <a:t>в </a:t>
            </a:r>
            <a:r>
              <a:rPr lang="ru-RU" sz="1800" u="sng" dirty="0"/>
              <a:t>поле </a:t>
            </a:r>
            <a:r>
              <a:rPr lang="ru-RU" sz="1800" dirty="0"/>
              <a:t>«Период, за который сведения, составляющие налоговую тайну, признаются общедоступными» указывается начало и окончания действия согласия</a:t>
            </a:r>
            <a:r>
              <a:rPr lang="ru-RU" sz="1800" dirty="0" smtClean="0"/>
              <a:t>.</a:t>
            </a:r>
          </a:p>
          <a:p>
            <a:pPr algn="ctr">
              <a:lnSpc>
                <a:spcPct val="120000"/>
              </a:lnSpc>
            </a:pPr>
            <a:r>
              <a:rPr lang="ru-RU" sz="1800" i="1" dirty="0" smtClean="0">
                <a:solidFill>
                  <a:schemeClr val="accent5">
                    <a:lumMod val="75000"/>
                    <a:lumOff val="25000"/>
                  </a:schemeClr>
                </a:solidFill>
              </a:rPr>
              <a:t>Например: с 01.07.2018 по «___»_________ ___ (не заполняется, в </a:t>
            </a:r>
            <a:r>
              <a:rPr lang="ru-RU" sz="1800" i="1" dirty="0">
                <a:solidFill>
                  <a:schemeClr val="accent5">
                    <a:lumMod val="75000"/>
                    <a:lumOff val="25000"/>
                  </a:schemeClr>
                </a:solidFill>
              </a:rPr>
              <a:t>случаях, если согласие выдается </a:t>
            </a:r>
            <a:r>
              <a:rPr lang="ru-RU" sz="1800" i="1" dirty="0" smtClean="0">
                <a:solidFill>
                  <a:schemeClr val="accent5">
                    <a:lumMod val="75000"/>
                    <a:lumOff val="25000"/>
                  </a:schemeClr>
                </a:solidFill>
              </a:rPr>
              <a:t>бессрочно». </a:t>
            </a:r>
            <a:endParaRPr lang="ru-RU" sz="1800" i="1" dirty="0">
              <a:solidFill>
                <a:schemeClr val="accent5">
                  <a:lumMod val="75000"/>
                  <a:lumOff val="25000"/>
                </a:schemeClr>
              </a:solidFill>
            </a:endParaRPr>
          </a:p>
          <a:p>
            <a:pPr>
              <a:lnSpc>
                <a:spcPct val="120000"/>
              </a:lnSpc>
            </a:pPr>
            <a:r>
              <a:rPr lang="ru-RU" sz="1800" dirty="0">
                <a:cs typeface="Times New Roman" panose="02020603050405020304" pitchFamily="18" charset="0"/>
              </a:rPr>
              <a:t>►</a:t>
            </a:r>
            <a:r>
              <a:rPr lang="ru-RU" sz="1800" dirty="0" smtClean="0"/>
              <a:t> </a:t>
            </a:r>
            <a:r>
              <a:rPr lang="ru-RU" sz="1800" u="sng" dirty="0" smtClean="0"/>
              <a:t>В </a:t>
            </a:r>
            <a:r>
              <a:rPr lang="ru-RU" sz="1800" u="sng" dirty="0"/>
              <a:t>поле </a:t>
            </a:r>
            <a:r>
              <a:rPr lang="ru-RU" sz="1800" dirty="0"/>
              <a:t>«Дает согласие на признание следующих сведений, составляющих в соответствии со статьей 102 НК РФ налоговую тайну, общедоступными» указывается цифра </a:t>
            </a:r>
            <a:r>
              <a:rPr lang="ru-RU" sz="1800" b="1" dirty="0"/>
              <a:t>«</a:t>
            </a:r>
            <a:r>
              <a:rPr lang="ru-RU" sz="1800" b="1" dirty="0">
                <a:solidFill>
                  <a:schemeClr val="accent5">
                    <a:lumMod val="75000"/>
                    <a:lumOff val="25000"/>
                  </a:schemeClr>
                </a:solidFill>
              </a:rPr>
              <a:t>2</a:t>
            </a:r>
            <a:r>
              <a:rPr lang="ru-RU" sz="1800" b="1" dirty="0"/>
              <a:t>»</a:t>
            </a:r>
            <a:r>
              <a:rPr lang="ru-RU" sz="1800" dirty="0"/>
              <a:t>, что подразумевает выдачу Согласия только на часть сведений, составляющих налоговую тайну. </a:t>
            </a:r>
            <a:endParaRPr lang="ru-RU" sz="1800" dirty="0" smtClean="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20</a:t>
            </a:fld>
            <a:endParaRPr lang="ru-RU" dirty="0"/>
          </a:p>
        </p:txBody>
      </p:sp>
    </p:spTree>
    <p:extLst>
      <p:ext uri="{BB962C8B-B14F-4D97-AF65-F5344CB8AC3E}">
        <p14:creationId xmlns:p14="http://schemas.microsoft.com/office/powerpoint/2010/main" xmlns="" val="35004122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1999" y="260648"/>
            <a:ext cx="7596713" cy="792088"/>
          </a:xfrm>
        </p:spPr>
        <p:txBody>
          <a:bodyPr/>
          <a:lstStyle/>
          <a:p>
            <a:r>
              <a:rPr lang="ru-RU" sz="2000" b="1" dirty="0">
                <a:solidFill>
                  <a:srgbClr val="C00000"/>
                </a:solidFill>
              </a:rPr>
              <a:t>Согласие участников </a:t>
            </a:r>
            <a:r>
              <a:rPr lang="ru-RU" sz="1800" b="1" dirty="0"/>
              <a:t>налоговому органу по утвержденной форме на общедоступность сведений, которые составляют налоговую тайну</a:t>
            </a:r>
            <a:r>
              <a:rPr lang="ru-RU" sz="1800" b="1" i="1" dirty="0">
                <a:solidFill>
                  <a:schemeClr val="accent6">
                    <a:lumMod val="50000"/>
                  </a:schemeClr>
                </a:solidFill>
              </a:rPr>
              <a:t> </a:t>
            </a:r>
            <a:r>
              <a:rPr lang="ru-RU" sz="1800" i="1" dirty="0">
                <a:solidFill>
                  <a:schemeClr val="accent6">
                    <a:lumMod val="50000"/>
                  </a:schemeClr>
                </a:solidFill>
              </a:rPr>
              <a:t>(Приказ ФНС России от 15.11.2016 № ММВ-7-17/615, Форма по КНД 1110058)*</a:t>
            </a:r>
            <a:endParaRPr lang="ru-RU" sz="1800" dirty="0"/>
          </a:p>
        </p:txBody>
      </p:sp>
      <p:sp>
        <p:nvSpPr>
          <p:cNvPr id="3" name="Текст 2"/>
          <p:cNvSpPr>
            <a:spLocks noGrp="1"/>
          </p:cNvSpPr>
          <p:nvPr>
            <p:ph type="body" sz="half" idx="2"/>
          </p:nvPr>
        </p:nvSpPr>
        <p:spPr>
          <a:xfrm>
            <a:off x="1151999" y="1484783"/>
            <a:ext cx="7416000" cy="5066829"/>
          </a:xfrm>
        </p:spPr>
        <p:txBody>
          <a:bodyPr/>
          <a:lstStyle/>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21</a:t>
            </a:fld>
            <a:endParaRPr lang="ru-RU" dirty="0"/>
          </a:p>
        </p:txBody>
      </p:sp>
      <p:pic>
        <p:nvPicPr>
          <p:cNvPr id="5" name="Picture 2"/>
          <p:cNvPicPr>
            <a:picLocks noGrp="1" noChangeAspect="1" noChangeArrowheads="1"/>
          </p:cNvPicPr>
          <p:nvPr>
            <p:ph idx="4294967295"/>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66181" y="1476375"/>
            <a:ext cx="3713536" cy="5075237"/>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93023" y="1476375"/>
            <a:ext cx="3715533" cy="5075237"/>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xmlns="" val="3050819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2000" y="260648"/>
            <a:ext cx="7416000" cy="1438552"/>
          </a:xfrm>
        </p:spPr>
        <p:txBody>
          <a:bodyPr/>
          <a:lstStyle/>
          <a:p>
            <a:r>
              <a:rPr lang="ru-RU" sz="2000" b="1" dirty="0">
                <a:solidFill>
                  <a:srgbClr val="C00000"/>
                </a:solidFill>
              </a:rPr>
              <a:t>Согласия принимаются с  25.10.2018</a:t>
            </a:r>
            <a:r>
              <a:rPr lang="en-US" sz="2000" b="1" dirty="0">
                <a:solidFill>
                  <a:srgbClr val="C00000"/>
                </a:solidFill>
              </a:rPr>
              <a:t> </a:t>
            </a:r>
            <a:r>
              <a:rPr lang="ru-RU" sz="2000" b="1" dirty="0">
                <a:solidFill>
                  <a:srgbClr val="C00000"/>
                </a:solidFill>
              </a:rPr>
              <a:t>г в электронном виде по ТКС. </a:t>
            </a:r>
            <a:r>
              <a:rPr lang="ru-RU" sz="2000" dirty="0">
                <a:solidFill>
                  <a:schemeClr val="accent1">
                    <a:lumMod val="50000"/>
                  </a:schemeClr>
                </a:solidFill>
              </a:rPr>
              <a:t>Для заполнения согласия возможно использование программного обеспечения «Налогоплательщик ЮЛ», размещенное на сайте https://www.nalog.ru</a:t>
            </a:r>
            <a:endParaRPr lang="ru-RU" sz="2000" dirty="0"/>
          </a:p>
        </p:txBody>
      </p:sp>
      <p:sp>
        <p:nvSpPr>
          <p:cNvPr id="3" name="Текст 2"/>
          <p:cNvSpPr>
            <a:spLocks noGrp="1"/>
          </p:cNvSpPr>
          <p:nvPr>
            <p:ph type="body" sz="half" idx="2"/>
          </p:nvPr>
        </p:nvSpPr>
        <p:spPr/>
        <p:txBody>
          <a:bodyPr/>
          <a:lstStyle/>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22</a:t>
            </a:fld>
            <a:endParaRPr lang="ru-RU" dirty="0"/>
          </a:p>
        </p:txBody>
      </p:sp>
      <p:pic>
        <p:nvPicPr>
          <p:cNvPr id="5" name="Рисунок 4"/>
          <p:cNvPicPr/>
          <p:nvPr/>
        </p:nvPicPr>
        <p:blipFill>
          <a:blip r:embed="rId2" cstate="print"/>
          <a:stretch>
            <a:fillRect/>
          </a:stretch>
        </p:blipFill>
        <p:spPr>
          <a:xfrm>
            <a:off x="1151999" y="1844825"/>
            <a:ext cx="5724257" cy="3456384"/>
          </a:xfrm>
          <a:prstGeom prst="rect">
            <a:avLst/>
          </a:prstGeom>
        </p:spPr>
      </p:pic>
      <p:pic>
        <p:nvPicPr>
          <p:cNvPr id="6" name="Рисунок 5"/>
          <p:cNvPicPr/>
          <p:nvPr/>
        </p:nvPicPr>
        <p:blipFill>
          <a:blip r:embed="rId3" cstate="print"/>
          <a:stretch>
            <a:fillRect/>
          </a:stretch>
        </p:blipFill>
        <p:spPr>
          <a:xfrm>
            <a:off x="3059832" y="2905852"/>
            <a:ext cx="5881370" cy="3465579"/>
          </a:xfrm>
          <a:prstGeom prst="rect">
            <a:avLst/>
          </a:prstGeom>
        </p:spPr>
      </p:pic>
      <p:grpSp>
        <p:nvGrpSpPr>
          <p:cNvPr id="7" name="Группа 6"/>
          <p:cNvGrpSpPr/>
          <p:nvPr/>
        </p:nvGrpSpPr>
        <p:grpSpPr>
          <a:xfrm>
            <a:off x="3851920" y="2872269"/>
            <a:ext cx="1733965" cy="2645736"/>
            <a:chOff x="0" y="0"/>
            <a:chExt cx="1482725" cy="2400190"/>
          </a:xfrm>
        </p:grpSpPr>
        <p:sp>
          <p:nvSpPr>
            <p:cNvPr id="8" name="Прямоугольник 7"/>
            <p:cNvSpPr/>
            <p:nvPr/>
          </p:nvSpPr>
          <p:spPr>
            <a:xfrm>
              <a:off x="0" y="2305050"/>
              <a:ext cx="951399" cy="951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cxnSp>
          <p:nvCxnSpPr>
            <p:cNvPr id="9" name="Прямая со стрелкой 8"/>
            <p:cNvCxnSpPr/>
            <p:nvPr/>
          </p:nvCxnSpPr>
          <p:spPr>
            <a:xfrm flipH="1">
              <a:off x="895350" y="0"/>
              <a:ext cx="587375" cy="225488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7732041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2000" y="260648"/>
            <a:ext cx="7416000" cy="1152128"/>
          </a:xfrm>
        </p:spPr>
        <p:txBody>
          <a:bodyPr/>
          <a:lstStyle/>
          <a:p>
            <a:r>
              <a:rPr lang="ru-RU" sz="2000" b="1" dirty="0">
                <a:solidFill>
                  <a:srgbClr val="C00000"/>
                </a:solidFill>
              </a:rPr>
              <a:t>Письмо с запросом об информировании</a:t>
            </a:r>
            <a:r>
              <a:rPr lang="ru-RU" sz="2000" dirty="0">
                <a:solidFill>
                  <a:schemeClr val="accent6">
                    <a:lumMod val="75000"/>
                  </a:schemeClr>
                </a:solidFill>
              </a:rPr>
              <a:t> </a:t>
            </a:r>
            <a:r>
              <a:rPr lang="ru-RU" sz="2000" dirty="0"/>
              <a:t>о несформированных источниках для принятия к вычету сумм НДС по цепочке </a:t>
            </a:r>
            <a:r>
              <a:rPr lang="ru-RU" sz="2000" dirty="0" smtClean="0"/>
              <a:t>поставщиков</a:t>
            </a:r>
            <a:r>
              <a:rPr lang="ru-RU" sz="2000" dirty="0">
                <a:solidFill>
                  <a:schemeClr val="accent6">
                    <a:lumMod val="75000"/>
                  </a:schemeClr>
                </a:solidFill>
              </a:rPr>
              <a:t/>
            </a:r>
            <a:br>
              <a:rPr lang="ru-RU" sz="2000" dirty="0">
                <a:solidFill>
                  <a:schemeClr val="accent6">
                    <a:lumMod val="75000"/>
                  </a:schemeClr>
                </a:solidFill>
              </a:rPr>
            </a:br>
            <a:endParaRPr lang="ru-RU" sz="2000" dirty="0"/>
          </a:p>
        </p:txBody>
      </p:sp>
      <p:sp>
        <p:nvSpPr>
          <p:cNvPr id="3" name="Текст 2"/>
          <p:cNvSpPr>
            <a:spLocks noGrp="1"/>
          </p:cNvSpPr>
          <p:nvPr>
            <p:ph type="body" sz="half" idx="2"/>
          </p:nvPr>
        </p:nvSpPr>
        <p:spPr>
          <a:xfrm>
            <a:off x="1151999" y="1412775"/>
            <a:ext cx="7416000" cy="5138837"/>
          </a:xfrm>
        </p:spPr>
        <p:txBody>
          <a:bodyPr>
            <a:normAutofit fontScale="92500" lnSpcReduction="20000"/>
          </a:bodyPr>
          <a:lstStyle/>
          <a:p>
            <a:r>
              <a:rPr lang="ru-RU" sz="2000" dirty="0"/>
              <a:t/>
            </a:r>
            <a:br>
              <a:rPr lang="ru-RU" sz="2000" dirty="0"/>
            </a:br>
            <a:endParaRPr lang="ru-RU" sz="2000" dirty="0" smtClean="0"/>
          </a:p>
          <a:p>
            <a:endParaRPr lang="ru-RU" sz="2000" i="1" dirty="0">
              <a:latin typeface="PF DinDisplay Pro Medium" panose="02000506000000020004" pitchFamily="2" charset="0"/>
            </a:endParaRPr>
          </a:p>
          <a:p>
            <a:endParaRPr lang="ru-RU" sz="2000" i="1" dirty="0" smtClean="0">
              <a:latin typeface="PF DinDisplay Pro Medium" panose="02000506000000020004" pitchFamily="2" charset="0"/>
            </a:endParaRPr>
          </a:p>
          <a:p>
            <a:r>
              <a:rPr lang="ru-RU" i="1" dirty="0">
                <a:latin typeface="PF DinDisplay Pro Medium" panose="02000506000000020004" pitchFamily="2" charset="0"/>
              </a:rPr>
              <a:t/>
            </a:r>
            <a:br>
              <a:rPr lang="ru-RU" i="1" dirty="0">
                <a:latin typeface="PF DinDisplay Pro Medium" panose="02000506000000020004" pitchFamily="2" charset="0"/>
              </a:rPr>
            </a:br>
            <a:r>
              <a:rPr lang="ru-RU" i="1" dirty="0">
                <a:latin typeface="PF DinDisplay Pro Medium" panose="02000506000000020004" pitchFamily="2" charset="0"/>
              </a:rPr>
              <a:t> </a:t>
            </a:r>
            <a:br>
              <a:rPr lang="ru-RU" i="1" dirty="0">
                <a:latin typeface="PF DinDisplay Pro Medium" panose="02000506000000020004" pitchFamily="2" charset="0"/>
              </a:rPr>
            </a:br>
            <a:endParaRPr lang="ru-RU" i="1" dirty="0" smtClean="0">
              <a:latin typeface="PF DinDisplay Pro Medium" panose="02000506000000020004" pitchFamily="2" charset="0"/>
            </a:endParaRPr>
          </a:p>
          <a:p>
            <a:pPr algn="ctr"/>
            <a:endParaRPr lang="ru-RU" sz="1800" dirty="0" smtClean="0">
              <a:solidFill>
                <a:schemeClr val="accent6">
                  <a:lumMod val="75000"/>
                </a:schemeClr>
              </a:solidFill>
            </a:endParaRPr>
          </a:p>
          <a:p>
            <a:pPr algn="ctr"/>
            <a:r>
              <a:rPr lang="ru-RU" sz="1800" dirty="0" smtClean="0">
                <a:solidFill>
                  <a:schemeClr val="accent6">
                    <a:lumMod val="75000"/>
                  </a:schemeClr>
                </a:solidFill>
              </a:rPr>
              <a:t>Письмо </a:t>
            </a:r>
            <a:r>
              <a:rPr lang="ru-RU" sz="1800" dirty="0">
                <a:solidFill>
                  <a:schemeClr val="accent6">
                    <a:lumMod val="75000"/>
                  </a:schemeClr>
                </a:solidFill>
              </a:rPr>
              <a:t>направляется </a:t>
            </a:r>
            <a:r>
              <a:rPr lang="ru-RU" sz="1800" b="1" dirty="0">
                <a:solidFill>
                  <a:schemeClr val="accent6">
                    <a:lumMod val="75000"/>
                  </a:schemeClr>
                </a:solidFill>
              </a:rPr>
              <a:t>1 раз</a:t>
            </a:r>
            <a:r>
              <a:rPr lang="ru-RU" sz="1800" dirty="0">
                <a:solidFill>
                  <a:schemeClr val="accent6">
                    <a:lumMod val="75000"/>
                  </a:schemeClr>
                </a:solidFill>
              </a:rPr>
              <a:t>, начиная с определенного периода  и распространяется на все последующие </a:t>
            </a:r>
            <a:r>
              <a:rPr lang="ru-RU" sz="1800" dirty="0" smtClean="0">
                <a:solidFill>
                  <a:schemeClr val="accent6">
                    <a:lumMod val="75000"/>
                  </a:schemeClr>
                </a:solidFill>
              </a:rPr>
              <a:t>периоды </a:t>
            </a:r>
            <a:r>
              <a:rPr lang="ru-RU" sz="1800" b="1" i="1" dirty="0" smtClean="0">
                <a:solidFill>
                  <a:schemeClr val="accent6">
                    <a:lumMod val="75000"/>
                  </a:schemeClr>
                </a:solidFill>
              </a:rPr>
              <a:t>(если дано бессрочно). </a:t>
            </a:r>
            <a:r>
              <a:rPr lang="ru-RU" sz="1800" dirty="0">
                <a:solidFill>
                  <a:schemeClr val="accent6">
                    <a:lumMod val="75000"/>
                  </a:schemeClr>
                </a:solidFill>
              </a:rPr>
              <a:t/>
            </a:r>
            <a:br>
              <a:rPr lang="ru-RU" sz="1800" dirty="0">
                <a:solidFill>
                  <a:schemeClr val="accent6">
                    <a:lumMod val="75000"/>
                  </a:schemeClr>
                </a:solidFill>
              </a:rPr>
            </a:br>
            <a:r>
              <a:rPr lang="ru-RU" sz="1800" dirty="0">
                <a:solidFill>
                  <a:schemeClr val="accent6">
                    <a:lumMod val="75000"/>
                  </a:schemeClr>
                </a:solidFill>
              </a:rPr>
              <a:t/>
            </a:r>
            <a:br>
              <a:rPr lang="ru-RU" sz="1800" dirty="0">
                <a:solidFill>
                  <a:schemeClr val="accent6">
                    <a:lumMod val="75000"/>
                  </a:schemeClr>
                </a:solidFill>
              </a:rPr>
            </a:br>
            <a:r>
              <a:rPr lang="ru-RU" sz="1800" b="1" dirty="0"/>
              <a:t>Срок действия запроса на </a:t>
            </a:r>
            <a:r>
              <a:rPr lang="ru-RU" sz="1800" b="1" dirty="0" smtClean="0"/>
              <a:t>информирование = Срок </a:t>
            </a:r>
            <a:r>
              <a:rPr lang="ru-RU" sz="1800" b="1" dirty="0"/>
              <a:t>действия Согласия, данного Налогоплательщиков налоговому </a:t>
            </a:r>
            <a:r>
              <a:rPr lang="ru-RU" sz="1800" b="1" dirty="0" smtClean="0"/>
              <a:t>органу на общедоступность сведений налоговой тайны</a:t>
            </a:r>
            <a:r>
              <a:rPr lang="ru-RU" sz="1800" b="1" dirty="0"/>
              <a:t> </a:t>
            </a:r>
            <a:br>
              <a:rPr lang="ru-RU" sz="1800" b="1" dirty="0"/>
            </a:br>
            <a:endParaRPr lang="ru-RU" b="1"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23</a:t>
            </a:fld>
            <a:endParaRPr lang="ru-RU" dirty="0"/>
          </a:p>
        </p:txBody>
      </p:sp>
      <p:sp>
        <p:nvSpPr>
          <p:cNvPr id="5" name="Вертикальный свиток 4"/>
          <p:cNvSpPr/>
          <p:nvPr/>
        </p:nvSpPr>
        <p:spPr>
          <a:xfrm>
            <a:off x="1151998" y="1412776"/>
            <a:ext cx="7812489" cy="2520280"/>
          </a:xfrm>
          <a:prstGeom prst="verticalScroll">
            <a:avLst/>
          </a:prstGeom>
          <a:gradFill>
            <a:gsLst>
              <a:gs pos="98000">
                <a:schemeClr val="accent1">
                  <a:lumMod val="20000"/>
                  <a:lumOff val="80000"/>
                </a:schemeClr>
              </a:gs>
              <a:gs pos="0">
                <a:schemeClr val="accent1">
                  <a:hueOff val="0"/>
                  <a:satOff val="0"/>
                  <a:lumOff val="0"/>
                  <a:alphaOff val="0"/>
                  <a:shade val="94000"/>
                  <a:satMod val="135000"/>
                </a:schemeClr>
              </a:gs>
            </a:gsLst>
            <a:lin ang="16200000" scaled="0"/>
          </a:gra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sz="1400" b="1" dirty="0" smtClean="0">
                <a:solidFill>
                  <a:schemeClr val="tx1"/>
                </a:solidFill>
                <a:latin typeface="+mj-lt"/>
              </a:rPr>
              <a:t>ИФНС №__ (МИФНС)</a:t>
            </a:r>
          </a:p>
          <a:p>
            <a:pPr algn="r"/>
            <a:endParaRPr lang="ru-RU" sz="1400" b="1" dirty="0" smtClean="0">
              <a:solidFill>
                <a:schemeClr val="tx1"/>
              </a:solidFill>
              <a:latin typeface="+mj-lt"/>
            </a:endParaRPr>
          </a:p>
          <a:p>
            <a:pPr algn="ctr"/>
            <a:r>
              <a:rPr lang="ru-RU" sz="1400" b="1" dirty="0" smtClean="0">
                <a:solidFill>
                  <a:schemeClr val="tx1"/>
                </a:solidFill>
                <a:latin typeface="+mj-lt"/>
              </a:rPr>
              <a:t>«</a:t>
            </a:r>
            <a:r>
              <a:rPr lang="ru-RU" sz="1400" b="1" i="1" dirty="0">
                <a:solidFill>
                  <a:schemeClr val="tx1"/>
                </a:solidFill>
                <a:latin typeface="+mj-lt"/>
              </a:rPr>
              <a:t>Налогоплательщик ИНН (Далее по тексту – Общество) просит Вас информировать Общество о наличии (урегулировании/</a:t>
            </a:r>
            <a:r>
              <a:rPr lang="ru-RU" sz="1400" b="1" i="1" dirty="0" err="1">
                <a:solidFill>
                  <a:schemeClr val="tx1"/>
                </a:solidFill>
                <a:latin typeface="+mj-lt"/>
              </a:rPr>
              <a:t>неурегулировании</a:t>
            </a:r>
            <a:r>
              <a:rPr lang="ru-RU" sz="1400" b="1" i="1" dirty="0">
                <a:solidFill>
                  <a:schemeClr val="tx1"/>
                </a:solidFill>
                <a:latin typeface="+mj-lt"/>
              </a:rPr>
              <a:t>) на основании анализа данных ПК «АСК НДС-2» несформированного источника по цепочке поставщиков товаров (работ/услуг) для принятия к вычету сумм НДС, начиная с «___» __________ по _______________»</a:t>
            </a:r>
            <a:endParaRPr lang="ru-RU" sz="1400" b="1" dirty="0">
              <a:solidFill>
                <a:schemeClr val="tx1"/>
              </a:solidFill>
              <a:latin typeface="+mj-lt"/>
            </a:endParaRPr>
          </a:p>
        </p:txBody>
      </p:sp>
    </p:spTree>
    <p:extLst>
      <p:ext uri="{BB962C8B-B14F-4D97-AF65-F5344CB8AC3E}">
        <p14:creationId xmlns:p14="http://schemas.microsoft.com/office/powerpoint/2010/main" xmlns="" val="38306850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2000" y="260648"/>
            <a:ext cx="7416000" cy="936104"/>
          </a:xfrm>
        </p:spPr>
        <p:txBody>
          <a:bodyPr/>
          <a:lstStyle/>
          <a:p>
            <a:r>
              <a:rPr lang="ru-RU" b="1" dirty="0" smtClean="0">
                <a:solidFill>
                  <a:srgbClr val="C00000"/>
                </a:solidFill>
              </a:rPr>
              <a:t>Согласие контрагента </a:t>
            </a:r>
            <a:br>
              <a:rPr lang="ru-RU" b="1" dirty="0" smtClean="0">
                <a:solidFill>
                  <a:srgbClr val="C00000"/>
                </a:solidFill>
              </a:rPr>
            </a:br>
            <a:r>
              <a:rPr lang="ru-RU" b="1" dirty="0" smtClean="0"/>
              <a:t>на раскрытие </a:t>
            </a:r>
            <a:r>
              <a:rPr lang="ru-RU" b="1" dirty="0"/>
              <a:t>коммерческой тайны</a:t>
            </a:r>
            <a:br>
              <a:rPr lang="ru-RU" b="1" dirty="0"/>
            </a:br>
            <a:endParaRPr lang="ru-RU" b="1" dirty="0"/>
          </a:p>
        </p:txBody>
      </p:sp>
      <p:sp>
        <p:nvSpPr>
          <p:cNvPr id="3" name="Текст 2"/>
          <p:cNvSpPr>
            <a:spLocks noGrp="1"/>
          </p:cNvSpPr>
          <p:nvPr>
            <p:ph type="body" sz="half" idx="2"/>
          </p:nvPr>
        </p:nvSpPr>
        <p:spPr>
          <a:xfrm>
            <a:off x="1151999" y="1196752"/>
            <a:ext cx="7416000" cy="4538048"/>
          </a:xfrm>
        </p:spPr>
        <p:txBody>
          <a:bodyPr>
            <a:normAutofit/>
          </a:bodyPr>
          <a:lstStyle/>
          <a:p>
            <a:r>
              <a:rPr lang="ru-RU" i="1" dirty="0"/>
              <a:t> </a:t>
            </a:r>
            <a:endParaRPr lang="ru-RU" dirty="0"/>
          </a:p>
          <a:p>
            <a:r>
              <a:rPr lang="ru-RU" dirty="0"/>
              <a:t> </a:t>
            </a:r>
            <a:r>
              <a:rPr lang="ru-RU" b="1" u="sng" dirty="0" smtClean="0"/>
              <a:t>В </a:t>
            </a:r>
            <a:r>
              <a:rPr lang="ru-RU" b="1" u="sng" dirty="0"/>
              <a:t>условия договора/или отдельным письменным документом Поставщика/Исполнителя:</a:t>
            </a:r>
            <a:endParaRPr lang="ru-RU" dirty="0"/>
          </a:p>
          <a:p>
            <a:r>
              <a:rPr lang="ru-RU" b="1" i="1" dirty="0"/>
              <a:t> </a:t>
            </a:r>
            <a:endParaRPr lang="ru-RU" dirty="0"/>
          </a:p>
          <a:p>
            <a:r>
              <a:rPr lang="ru-RU" dirty="0"/>
              <a:t> </a:t>
            </a:r>
          </a:p>
          <a:p>
            <a:r>
              <a:rPr lang="ru-RU" dirty="0"/>
              <a:t> </a:t>
            </a:r>
            <a:endParaRPr lang="ru-RU" dirty="0" smtClean="0"/>
          </a:p>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24</a:t>
            </a:fld>
            <a:endParaRPr lang="ru-RU" dirty="0"/>
          </a:p>
        </p:txBody>
      </p:sp>
      <p:sp>
        <p:nvSpPr>
          <p:cNvPr id="5" name="Вертикальный свиток 4"/>
          <p:cNvSpPr/>
          <p:nvPr/>
        </p:nvSpPr>
        <p:spPr>
          <a:xfrm>
            <a:off x="1138846" y="2420888"/>
            <a:ext cx="7812489" cy="3672408"/>
          </a:xfrm>
          <a:prstGeom prst="verticalScroll">
            <a:avLst/>
          </a:prstGeom>
          <a:gradFill>
            <a:gsLst>
              <a:gs pos="98000">
                <a:schemeClr val="accent1">
                  <a:lumMod val="20000"/>
                  <a:lumOff val="80000"/>
                </a:schemeClr>
              </a:gs>
              <a:gs pos="0">
                <a:schemeClr val="accent1">
                  <a:hueOff val="0"/>
                  <a:satOff val="0"/>
                  <a:lumOff val="0"/>
                  <a:alphaOff val="0"/>
                  <a:shade val="94000"/>
                  <a:satMod val="135000"/>
                </a:schemeClr>
              </a:gs>
            </a:gsLst>
            <a:lin ang="16200000" scaled="0"/>
          </a:gra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ru-RU" sz="1600" b="1" dirty="0">
              <a:solidFill>
                <a:schemeClr val="tx1"/>
              </a:solidFill>
            </a:endParaRPr>
          </a:p>
          <a:p>
            <a:pPr>
              <a:lnSpc>
                <a:spcPct val="150000"/>
              </a:lnSpc>
            </a:pPr>
            <a:r>
              <a:rPr lang="ru-RU" sz="1600" b="1" i="1" dirty="0">
                <a:solidFill>
                  <a:schemeClr val="tx1"/>
                </a:solidFill>
              </a:rPr>
              <a:t>«Поставщик дает свое согласие на раскрытие и публикацию в телекоммуникационной сети Интернет информации о наличии признаков несформированного источника по цепочке поставщиков товаров (работ, услуг) для принятия к вычету сумм НДС по операциям с участием Поставщика, ставшей известной Покупателю/Заказчику из договорных отношений с Поставщиком» </a:t>
            </a:r>
          </a:p>
          <a:p>
            <a:pPr>
              <a:lnSpc>
                <a:spcPct val="150000"/>
              </a:lnSpc>
            </a:pPr>
            <a:r>
              <a:rPr lang="ru-RU" sz="1600" i="1" dirty="0"/>
              <a:t> </a:t>
            </a:r>
          </a:p>
        </p:txBody>
      </p:sp>
    </p:spTree>
    <p:extLst>
      <p:ext uri="{BB962C8B-B14F-4D97-AF65-F5344CB8AC3E}">
        <p14:creationId xmlns:p14="http://schemas.microsoft.com/office/powerpoint/2010/main" xmlns="" val="21505204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2000" y="188640"/>
            <a:ext cx="7416000" cy="1008112"/>
          </a:xfrm>
        </p:spPr>
        <p:txBody>
          <a:bodyPr/>
          <a:lstStyle/>
          <a:p>
            <a:r>
              <a:rPr lang="ru-RU" sz="2000" b="1" dirty="0" smtClean="0">
                <a:solidFill>
                  <a:srgbClr val="C00000"/>
                </a:solidFill>
              </a:rPr>
              <a:t>ОСОБЫЕ УСЛОВИЯ ДОГОВОРА </a:t>
            </a:r>
            <a:br>
              <a:rPr lang="ru-RU" sz="2000" b="1" dirty="0" smtClean="0">
                <a:solidFill>
                  <a:srgbClr val="C00000"/>
                </a:solidFill>
              </a:rPr>
            </a:br>
            <a:r>
              <a:rPr lang="ru-RU" sz="2000" b="1" dirty="0" smtClean="0"/>
              <a:t>ВЗЫСКАНИЕ </a:t>
            </a:r>
            <a:r>
              <a:rPr lang="ru-RU" sz="2000" b="1" dirty="0"/>
              <a:t>ПОТЕРЬ ОТ «РАЗРЫВОВ» </a:t>
            </a:r>
            <a:br>
              <a:rPr lang="ru-RU" sz="2000" b="1" dirty="0"/>
            </a:br>
            <a:r>
              <a:rPr lang="ru-RU" b="1" dirty="0" smtClean="0"/>
              <a:t/>
            </a:r>
            <a:br>
              <a:rPr lang="ru-RU" b="1" dirty="0" smtClean="0"/>
            </a:br>
            <a:endParaRPr lang="ru-RU" dirty="0"/>
          </a:p>
        </p:txBody>
      </p:sp>
      <p:sp>
        <p:nvSpPr>
          <p:cNvPr id="3" name="Текст 2"/>
          <p:cNvSpPr>
            <a:spLocks noGrp="1"/>
          </p:cNvSpPr>
          <p:nvPr>
            <p:ph type="body" sz="half" idx="2"/>
          </p:nvPr>
        </p:nvSpPr>
        <p:spPr>
          <a:xfrm>
            <a:off x="792000" y="1124744"/>
            <a:ext cx="8028472" cy="5426869"/>
          </a:xfrm>
        </p:spPr>
        <p:txBody>
          <a:bodyPr lIns="0">
            <a:normAutofit fontScale="92500" lnSpcReduction="20000"/>
          </a:bodyPr>
          <a:lstStyle/>
          <a:p>
            <a:pPr lvl="1" algn="ctr">
              <a:spcBef>
                <a:spcPts val="0"/>
              </a:spcBef>
            </a:pPr>
            <a:r>
              <a:rPr lang="ru-RU" sz="2000" b="1" dirty="0" smtClean="0">
                <a:solidFill>
                  <a:srgbClr val="C00000"/>
                </a:solidFill>
              </a:rPr>
              <a:t>Налоговая </a:t>
            </a:r>
            <a:r>
              <a:rPr lang="ru-RU" sz="2000" b="1" dirty="0">
                <a:solidFill>
                  <a:srgbClr val="C00000"/>
                </a:solidFill>
              </a:rPr>
              <a:t>оговорка двух </a:t>
            </a:r>
            <a:r>
              <a:rPr lang="ru-RU" sz="2000" b="1" dirty="0" smtClean="0">
                <a:solidFill>
                  <a:srgbClr val="C00000"/>
                </a:solidFill>
              </a:rPr>
              <a:t>видов</a:t>
            </a:r>
          </a:p>
          <a:p>
            <a:pPr lvl="1" algn="ctr">
              <a:spcBef>
                <a:spcPts val="0"/>
              </a:spcBef>
            </a:pPr>
            <a:r>
              <a:rPr lang="ru-RU" sz="2000" b="1" dirty="0" smtClean="0">
                <a:solidFill>
                  <a:srgbClr val="C00000"/>
                </a:solidFill>
              </a:rPr>
              <a:t> </a:t>
            </a:r>
            <a:r>
              <a:rPr lang="ru-RU" sz="1600" b="1" dirty="0"/>
              <a:t>(включается </a:t>
            </a:r>
            <a:r>
              <a:rPr lang="ru-RU" sz="1600" b="1" dirty="0" smtClean="0"/>
              <a:t>как Особое условие в договоры):</a:t>
            </a:r>
            <a:endParaRPr lang="ru-RU" sz="1600" b="1" dirty="0"/>
          </a:p>
          <a:p>
            <a:pPr marL="800100" lvl="1" indent="-342900">
              <a:spcBef>
                <a:spcPts val="0"/>
              </a:spcBef>
              <a:buFont typeface="+mj-lt"/>
              <a:buAutoNum type="arabicPeriod"/>
            </a:pPr>
            <a:endParaRPr lang="ru-RU" sz="1600" b="1" dirty="0" smtClean="0"/>
          </a:p>
          <a:p>
            <a:pPr marL="800100" lvl="1" indent="-342900">
              <a:spcBef>
                <a:spcPts val="0"/>
              </a:spcBef>
              <a:buFont typeface="+mj-lt"/>
              <a:buAutoNum type="arabicPeriod"/>
            </a:pPr>
            <a:r>
              <a:rPr lang="ru-RU" sz="1600" b="1" u="sng" dirty="0" smtClean="0">
                <a:solidFill>
                  <a:srgbClr val="C00000"/>
                </a:solidFill>
              </a:rPr>
              <a:t>Возмещение имущественных потерь </a:t>
            </a:r>
            <a:r>
              <a:rPr lang="ru-RU" sz="1600" b="1" dirty="0" smtClean="0">
                <a:solidFill>
                  <a:srgbClr val="C00000"/>
                </a:solidFill>
              </a:rPr>
              <a:t>(статья </a:t>
            </a:r>
            <a:r>
              <a:rPr lang="ru-RU" sz="1600" b="1" dirty="0">
                <a:solidFill>
                  <a:srgbClr val="C00000"/>
                </a:solidFill>
              </a:rPr>
              <a:t>406.1 ГК </a:t>
            </a:r>
            <a:r>
              <a:rPr lang="ru-RU" sz="1600" b="1" dirty="0" smtClean="0">
                <a:solidFill>
                  <a:srgbClr val="C00000"/>
                </a:solidFill>
              </a:rPr>
              <a:t>РФ) – инструмент оперативного добровольного взаимодействия сторон =формирование </a:t>
            </a:r>
            <a:r>
              <a:rPr lang="ru-RU" sz="1600" b="1" u="sng" dirty="0" smtClean="0">
                <a:solidFill>
                  <a:srgbClr val="C00000"/>
                </a:solidFill>
              </a:rPr>
              <a:t>обычая делового оборота    </a:t>
            </a:r>
          </a:p>
          <a:p>
            <a:pPr lvl="1">
              <a:spcBef>
                <a:spcPts val="0"/>
              </a:spcBef>
            </a:pPr>
            <a:endParaRPr lang="ru-RU" sz="1600" b="1" u="sng" dirty="0" smtClean="0"/>
          </a:p>
          <a:p>
            <a:pPr lvl="1">
              <a:spcBef>
                <a:spcPts val="0"/>
              </a:spcBef>
            </a:pPr>
            <a:r>
              <a:rPr lang="ru-RU" sz="1600" b="1" dirty="0" smtClean="0">
                <a:latin typeface="Times New Roman" panose="02020603050405020304" pitchFamily="18" charset="0"/>
                <a:cs typeface="Times New Roman" panose="02020603050405020304" pitchFamily="18" charset="0"/>
              </a:rPr>
              <a:t>► </a:t>
            </a:r>
            <a:r>
              <a:rPr lang="ru-RU" sz="1600" dirty="0" smtClean="0"/>
              <a:t>Покупатель уведомляет Поставщика </a:t>
            </a:r>
            <a:r>
              <a:rPr lang="ru-RU" sz="1600" dirty="0"/>
              <a:t>о, том </a:t>
            </a:r>
            <a:r>
              <a:rPr lang="ru-RU" sz="1600" dirty="0" smtClean="0"/>
              <a:t>что имеется информация о признаках несформированного источника  для применения вычета по НДС по операциям с Поставщиком, в случае </a:t>
            </a:r>
            <a:r>
              <a:rPr lang="ru-RU" sz="1600" dirty="0" err="1" smtClean="0"/>
              <a:t>неурегулирования</a:t>
            </a:r>
            <a:r>
              <a:rPr lang="ru-RU" sz="1600" dirty="0" smtClean="0"/>
              <a:t> в течение 1 месяца, Покупатель вправе не применить вычет по указанным операциям;</a:t>
            </a:r>
          </a:p>
          <a:p>
            <a:pPr lvl="1">
              <a:spcBef>
                <a:spcPts val="0"/>
              </a:spcBef>
            </a:pPr>
            <a:endParaRPr lang="ru-RU" sz="1600" dirty="0" smtClean="0"/>
          </a:p>
          <a:p>
            <a:pPr lvl="1">
              <a:spcBef>
                <a:spcPts val="0"/>
              </a:spcBef>
            </a:pPr>
            <a:r>
              <a:rPr lang="ru-RU" sz="1600" b="1" dirty="0">
                <a:latin typeface="Times New Roman" panose="02020603050405020304" pitchFamily="18" charset="0"/>
                <a:cs typeface="Times New Roman" panose="02020603050405020304" pitchFamily="18" charset="0"/>
              </a:rPr>
              <a:t>► </a:t>
            </a:r>
            <a:r>
              <a:rPr lang="ru-RU" sz="1600" dirty="0"/>
              <a:t>Покупатель по истечение 1 месяца на урегулирование уведомляет Поставщика о, том что, в связи с имеющейся информацией </a:t>
            </a:r>
            <a:r>
              <a:rPr lang="ru-RU" sz="1600" dirty="0" smtClean="0"/>
              <a:t>о неурегулированном признаке </a:t>
            </a:r>
            <a:r>
              <a:rPr lang="ru-RU" sz="1600" dirty="0"/>
              <a:t>несформированного источника  для применения вычета по НДС по операциям с Поставщиком, он не будет применять вычет по указанным </a:t>
            </a:r>
            <a:r>
              <a:rPr lang="ru-RU" sz="1600" dirty="0" smtClean="0"/>
              <a:t>операциям;</a:t>
            </a:r>
          </a:p>
          <a:p>
            <a:pPr lvl="1">
              <a:spcBef>
                <a:spcPts val="0"/>
              </a:spcBef>
            </a:pPr>
            <a:endParaRPr lang="ru-RU" sz="1600" dirty="0"/>
          </a:p>
          <a:p>
            <a:pPr lvl="1">
              <a:spcBef>
                <a:spcPts val="0"/>
              </a:spcBef>
            </a:pPr>
            <a:r>
              <a:rPr lang="ru-RU" sz="1600" dirty="0" smtClean="0">
                <a:latin typeface="Times New Roman" panose="02020603050405020304" pitchFamily="18" charset="0"/>
                <a:cs typeface="Times New Roman" panose="02020603050405020304" pitchFamily="18" charset="0"/>
              </a:rPr>
              <a:t>► </a:t>
            </a:r>
            <a:r>
              <a:rPr lang="ru-RU" sz="1600" dirty="0" smtClean="0"/>
              <a:t>Поставщик возмещает </a:t>
            </a:r>
            <a:r>
              <a:rPr lang="ru-RU" sz="1600" b="1" dirty="0" smtClean="0"/>
              <a:t>имущественные потери Покупателя в размере суммы не примененного вычета по НДС </a:t>
            </a:r>
            <a:r>
              <a:rPr lang="ru-RU" sz="1600" i="1" dirty="0"/>
              <a:t>(возмещение возможно, в том числе, путем удержания Покупателем суммы возмещения из любых расчетов с Поставщиком</a:t>
            </a:r>
            <a:r>
              <a:rPr lang="ru-RU" sz="1600" i="1" dirty="0" smtClean="0"/>
              <a:t>)</a:t>
            </a:r>
            <a:r>
              <a:rPr lang="ru-RU" sz="1600" dirty="0" smtClean="0"/>
              <a:t>.</a:t>
            </a:r>
            <a:endParaRPr lang="ru-RU" sz="1600" b="1" dirty="0" smtClean="0"/>
          </a:p>
          <a:p>
            <a:pPr lvl="1">
              <a:spcBef>
                <a:spcPts val="0"/>
              </a:spcBef>
            </a:pPr>
            <a:endParaRPr lang="ru-RU" sz="1600" b="1" dirty="0">
              <a:solidFill>
                <a:srgbClr val="C00000"/>
              </a:solidFill>
            </a:endParaRPr>
          </a:p>
          <a:p>
            <a:pPr lvl="1">
              <a:spcBef>
                <a:spcPts val="0"/>
              </a:spcBef>
            </a:pPr>
            <a:r>
              <a:rPr lang="ru-RU" sz="1600" b="1" i="1" dirty="0" smtClean="0">
                <a:solidFill>
                  <a:srgbClr val="C00000"/>
                </a:solidFill>
              </a:rPr>
              <a:t>! Позволяет исключить риск доначислений по решению выездной проверки с </a:t>
            </a:r>
            <a:r>
              <a:rPr lang="ru-RU" sz="1600" b="1" i="1" dirty="0">
                <a:solidFill>
                  <a:srgbClr val="C00000"/>
                </a:solidFill>
              </a:rPr>
              <a:t>пенями и штрафами за три </a:t>
            </a:r>
            <a:r>
              <a:rPr lang="ru-RU" sz="1600" b="1" i="1" dirty="0" smtClean="0">
                <a:solidFill>
                  <a:srgbClr val="C00000"/>
                </a:solidFill>
              </a:rPr>
              <a:t>года, при том, что возможность фактического взыскания может быть утрачена ввиду ликвидации контрагента.</a:t>
            </a:r>
            <a:endParaRPr lang="ru-RU" sz="1600" b="1" i="1" dirty="0">
              <a:solidFill>
                <a:srgbClr val="C00000"/>
              </a:solidFill>
            </a:endParaRPr>
          </a:p>
          <a:p>
            <a:pPr lvl="1">
              <a:spcBef>
                <a:spcPts val="0"/>
              </a:spcBef>
            </a:pPr>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25</a:t>
            </a:fld>
            <a:endParaRPr lang="ru-RU" dirty="0"/>
          </a:p>
        </p:txBody>
      </p:sp>
    </p:spTree>
    <p:extLst>
      <p:ext uri="{BB962C8B-B14F-4D97-AF65-F5344CB8AC3E}">
        <p14:creationId xmlns:p14="http://schemas.microsoft.com/office/powerpoint/2010/main" xmlns="" val="11373152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39071" y="375374"/>
            <a:ext cx="7416000" cy="1296144"/>
          </a:xfrm>
        </p:spPr>
        <p:txBody>
          <a:bodyPr/>
          <a:lstStyle/>
          <a:p>
            <a:r>
              <a:rPr lang="ru-RU" sz="2000" b="1" dirty="0">
                <a:solidFill>
                  <a:srgbClr val="C00000"/>
                </a:solidFill>
              </a:rPr>
              <a:t>ОСОБЫЕ УСЛОВИЯ ДОГОВОРА </a:t>
            </a:r>
            <a:br>
              <a:rPr lang="ru-RU" sz="2000" b="1" dirty="0">
                <a:solidFill>
                  <a:srgbClr val="C00000"/>
                </a:solidFill>
              </a:rPr>
            </a:br>
            <a:r>
              <a:rPr lang="ru-RU" sz="2000" b="1" dirty="0"/>
              <a:t>ВЗЫСКАНИЕ ПОТЕРЬ ОТ «РАЗРЫВОВ» </a:t>
            </a:r>
            <a:br>
              <a:rPr lang="ru-RU" sz="2000" b="1" dirty="0"/>
            </a:br>
            <a:r>
              <a:rPr lang="ru-RU" sz="2000" b="1" dirty="0"/>
              <a:t/>
            </a:r>
            <a:br>
              <a:rPr lang="ru-RU" sz="2000" b="1" dirty="0"/>
            </a:br>
            <a:endParaRPr lang="ru-RU" sz="2000" dirty="0"/>
          </a:p>
        </p:txBody>
      </p:sp>
      <p:sp>
        <p:nvSpPr>
          <p:cNvPr id="3" name="Текст 2"/>
          <p:cNvSpPr>
            <a:spLocks noGrp="1"/>
          </p:cNvSpPr>
          <p:nvPr>
            <p:ph type="body" sz="half" idx="2"/>
          </p:nvPr>
        </p:nvSpPr>
        <p:spPr>
          <a:xfrm>
            <a:off x="1113016" y="1700808"/>
            <a:ext cx="7668472" cy="4992877"/>
          </a:xfrm>
        </p:spPr>
        <p:txBody>
          <a:bodyPr>
            <a:normAutofit/>
          </a:bodyPr>
          <a:lstStyle/>
          <a:p>
            <a:pPr marL="0" lvl="1">
              <a:spcBef>
                <a:spcPts val="0"/>
              </a:spcBef>
            </a:pPr>
            <a:r>
              <a:rPr lang="ru-RU" sz="1600" b="1" u="sng" dirty="0">
                <a:solidFill>
                  <a:srgbClr val="C8102E"/>
                </a:solidFill>
              </a:rPr>
              <a:t>2. Через нарушение </a:t>
            </a:r>
            <a:r>
              <a:rPr lang="ru-RU" sz="1600" b="1" u="sng" dirty="0" smtClean="0">
                <a:solidFill>
                  <a:srgbClr val="C8102E"/>
                </a:solidFill>
              </a:rPr>
              <a:t>Соглашения </a:t>
            </a:r>
            <a:r>
              <a:rPr lang="ru-RU" sz="1600" b="1" u="sng" dirty="0">
                <a:solidFill>
                  <a:srgbClr val="C8102E"/>
                </a:solidFill>
              </a:rPr>
              <a:t>о </a:t>
            </a:r>
            <a:r>
              <a:rPr lang="ru-RU" sz="1600" b="1" u="sng" dirty="0" smtClean="0">
                <a:solidFill>
                  <a:srgbClr val="C8102E"/>
                </a:solidFill>
              </a:rPr>
              <a:t>гарантиях и заверениях </a:t>
            </a:r>
            <a:r>
              <a:rPr lang="ru-RU" sz="1600" b="1" u="sng" dirty="0">
                <a:solidFill>
                  <a:srgbClr val="C8102E"/>
                </a:solidFill>
              </a:rPr>
              <a:t>- статья 431.2 </a:t>
            </a:r>
            <a:r>
              <a:rPr lang="ru-RU" sz="1600" b="1" u="sng" dirty="0">
                <a:solidFill>
                  <a:srgbClr val="C00000"/>
                </a:solidFill>
              </a:rPr>
              <a:t>ГК РФ </a:t>
            </a:r>
            <a:endParaRPr lang="ru-RU" sz="1600" b="1" u="sng" dirty="0" smtClean="0">
              <a:solidFill>
                <a:srgbClr val="C00000"/>
              </a:solidFill>
            </a:endParaRPr>
          </a:p>
          <a:p>
            <a:pPr marL="0" lvl="1">
              <a:spcBef>
                <a:spcPts val="0"/>
              </a:spcBef>
            </a:pPr>
            <a:endParaRPr lang="ru-RU" sz="1600" b="1" u="sng" dirty="0" smtClean="0">
              <a:solidFill>
                <a:srgbClr val="C00000"/>
              </a:solidFill>
            </a:endParaRPr>
          </a:p>
          <a:p>
            <a:pPr marL="0" lvl="1">
              <a:spcBef>
                <a:spcPts val="0"/>
              </a:spcBef>
            </a:pPr>
            <a:r>
              <a:rPr lang="ru-RU" sz="1600" b="1" dirty="0" smtClean="0">
                <a:latin typeface="Times New Roman" panose="02020603050405020304" pitchFamily="18" charset="0"/>
                <a:cs typeface="Times New Roman" panose="02020603050405020304" pitchFamily="18" charset="0"/>
              </a:rPr>
              <a:t>► </a:t>
            </a:r>
            <a:r>
              <a:rPr lang="ru-RU" sz="1600" dirty="0" smtClean="0"/>
              <a:t>На основании решения </a:t>
            </a:r>
            <a:r>
              <a:rPr lang="ru-RU" sz="1600" dirty="0"/>
              <a:t>налогового </a:t>
            </a:r>
            <a:r>
              <a:rPr lang="ru-RU" sz="1600" dirty="0" smtClean="0"/>
              <a:t>органа (или решения суда), вступившего в силу, </a:t>
            </a:r>
            <a:r>
              <a:rPr lang="ru-RU" sz="1600" dirty="0"/>
              <a:t>о привлечении к ответственности </a:t>
            </a:r>
            <a:r>
              <a:rPr lang="ru-RU" sz="1600" dirty="0" smtClean="0"/>
              <a:t>Покупателя по налоговым </a:t>
            </a:r>
            <a:r>
              <a:rPr lang="ru-RU" sz="1600" dirty="0" smtClean="0">
                <a:cs typeface="Aharoni" panose="02010803020104030203" pitchFamily="2" charset="-79"/>
              </a:rPr>
              <a:t>обязательствам, возникшим из отношений с Поставщиком.</a:t>
            </a:r>
          </a:p>
          <a:p>
            <a:pPr marL="0" lvl="1">
              <a:spcBef>
                <a:spcPts val="0"/>
              </a:spcBef>
            </a:pPr>
            <a:endParaRPr lang="ru-RU" sz="1600" dirty="0">
              <a:cs typeface="Aharoni" panose="02010803020104030203" pitchFamily="2" charset="-79"/>
            </a:endParaRPr>
          </a:p>
          <a:p>
            <a:pPr marL="0" lvl="1">
              <a:spcBef>
                <a:spcPts val="0"/>
              </a:spcBef>
            </a:pPr>
            <a:r>
              <a:rPr lang="ru-RU" sz="1600" dirty="0">
                <a:latin typeface="Times New Roman" panose="02020603050405020304" pitchFamily="18" charset="0"/>
                <a:cs typeface="Aharoni" panose="02010803020104030203" pitchFamily="2" charset="-79"/>
              </a:rPr>
              <a:t>► </a:t>
            </a:r>
            <a:r>
              <a:rPr lang="ru-RU" sz="1600" dirty="0" smtClean="0">
                <a:cs typeface="Aharoni" panose="02010803020104030203" pitchFamily="2" charset="-79"/>
              </a:rPr>
              <a:t>Если доначисление произошло ввиду нарушения Поставщиком </a:t>
            </a:r>
            <a:r>
              <a:rPr lang="ru-RU" sz="1600" dirty="0">
                <a:cs typeface="Aharoni" panose="02010803020104030203" pitchFamily="2" charset="-79"/>
              </a:rPr>
              <a:t>заверений, включенных в договор</a:t>
            </a:r>
            <a:r>
              <a:rPr lang="ru-RU" sz="1600" dirty="0" smtClean="0">
                <a:cs typeface="Aharoni" panose="02010803020104030203" pitchFamily="2" charset="-79"/>
              </a:rPr>
              <a:t>, -  </a:t>
            </a:r>
            <a:r>
              <a:rPr lang="ru-RU" sz="1600" dirty="0">
                <a:cs typeface="Aharoni" panose="02010803020104030203" pitchFamily="2" charset="-79"/>
              </a:rPr>
              <a:t>доначисления налогового органа по решению по проверке признаются </a:t>
            </a:r>
            <a:r>
              <a:rPr lang="ru-RU" sz="1600" u="sng" dirty="0">
                <a:cs typeface="Aharoni" panose="02010803020104030203" pitchFamily="2" charset="-79"/>
              </a:rPr>
              <a:t>убытком</a:t>
            </a:r>
            <a:r>
              <a:rPr lang="ru-RU" sz="1600" u="sng" dirty="0" smtClean="0">
                <a:cs typeface="Aharoni" panose="02010803020104030203" pitchFamily="2" charset="-79"/>
              </a:rPr>
              <a:t>!</a:t>
            </a:r>
            <a:r>
              <a:rPr lang="ru-RU" sz="1600" dirty="0" smtClean="0">
                <a:cs typeface="Aharoni" panose="02010803020104030203" pitchFamily="2" charset="-79"/>
              </a:rPr>
              <a:t>!</a:t>
            </a:r>
          </a:p>
          <a:p>
            <a:pPr marL="0" lvl="1">
              <a:spcBef>
                <a:spcPts val="0"/>
              </a:spcBef>
            </a:pPr>
            <a:endParaRPr lang="ru-RU" sz="1600" dirty="0">
              <a:cs typeface="Aharoni" panose="02010803020104030203" pitchFamily="2" charset="-79"/>
            </a:endParaRPr>
          </a:p>
          <a:p>
            <a:pPr marL="0" lvl="1">
              <a:spcBef>
                <a:spcPts val="0"/>
              </a:spcBef>
            </a:pPr>
            <a:r>
              <a:rPr lang="ru-RU" sz="1600" dirty="0">
                <a:latin typeface="Times New Roman" panose="02020603050405020304" pitchFamily="18" charset="0"/>
                <a:cs typeface="Aharoni" panose="02010803020104030203" pitchFamily="2" charset="-79"/>
              </a:rPr>
              <a:t>► </a:t>
            </a:r>
            <a:r>
              <a:rPr lang="ru-RU" sz="1600" dirty="0" smtClean="0">
                <a:cs typeface="Aharoni" panose="02010803020104030203" pitchFamily="2" charset="-79"/>
              </a:rPr>
              <a:t>Положительная </a:t>
            </a:r>
            <a:r>
              <a:rPr lang="ru-RU" sz="1600" dirty="0">
                <a:cs typeface="Aharoni" panose="02010803020104030203" pitchFamily="2" charset="-79"/>
              </a:rPr>
              <a:t>арбитражная практика по делу компании РИФ (компания выиграла спор </a:t>
            </a:r>
            <a:r>
              <a:rPr lang="ru-RU" sz="1600" dirty="0" smtClean="0">
                <a:cs typeface="Aharoni" panose="02010803020104030203" pitchFamily="2" charset="-79"/>
              </a:rPr>
              <a:t>с поставщиком, включая кассацию, </a:t>
            </a:r>
            <a:r>
              <a:rPr lang="ru-RU" sz="1600" dirty="0">
                <a:cs typeface="Aharoni" panose="02010803020104030203" pitchFamily="2" charset="-79"/>
              </a:rPr>
              <a:t>Верховный суд отказал в передаче в Президиум)</a:t>
            </a:r>
          </a:p>
          <a:p>
            <a:pPr marL="0" lvl="1">
              <a:spcBef>
                <a:spcPts val="0"/>
              </a:spcBef>
            </a:pPr>
            <a:endParaRPr lang="ru-RU" sz="1600" b="1" dirty="0" smtClean="0">
              <a:solidFill>
                <a:srgbClr val="C00000"/>
              </a:solidFill>
              <a:cs typeface="Aharoni" panose="02010803020104030203" pitchFamily="2" charset="-79"/>
            </a:endParaRPr>
          </a:p>
          <a:p>
            <a:pPr marL="0" lvl="1">
              <a:spcBef>
                <a:spcPts val="0"/>
              </a:spcBef>
            </a:pPr>
            <a:r>
              <a:rPr lang="ru-RU" sz="1600" b="1" dirty="0" smtClean="0">
                <a:solidFill>
                  <a:srgbClr val="C00000"/>
                </a:solidFill>
                <a:cs typeface="Aharoni" panose="02010803020104030203" pitchFamily="2" charset="-79"/>
              </a:rPr>
              <a:t>Дело </a:t>
            </a:r>
            <a:r>
              <a:rPr lang="ru-RU" sz="1600" b="1" dirty="0">
                <a:solidFill>
                  <a:srgbClr val="C00000"/>
                </a:solidFill>
                <a:cs typeface="Aharoni" panose="02010803020104030203" pitchFamily="2" charset="-79"/>
              </a:rPr>
              <a:t>А53-22858/2016 </a:t>
            </a:r>
            <a:endParaRPr lang="ru-RU" sz="1600" b="1" dirty="0" smtClean="0">
              <a:solidFill>
                <a:srgbClr val="C00000"/>
              </a:solidFill>
              <a:cs typeface="Aharoni" panose="02010803020104030203" pitchFamily="2" charset="-79"/>
            </a:endParaRPr>
          </a:p>
          <a:p>
            <a:pPr marL="0" lvl="1">
              <a:spcBef>
                <a:spcPts val="0"/>
              </a:spcBef>
            </a:pPr>
            <a:endParaRPr lang="ru-RU" sz="1600" b="1" dirty="0">
              <a:solidFill>
                <a:srgbClr val="C00000"/>
              </a:solidFill>
              <a:cs typeface="Aharoni" panose="02010803020104030203" pitchFamily="2" charset="-79"/>
            </a:endParaRPr>
          </a:p>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26</a:t>
            </a:fld>
            <a:endParaRPr lang="ru-RU" dirty="0"/>
          </a:p>
        </p:txBody>
      </p:sp>
    </p:spTree>
    <p:extLst>
      <p:ext uri="{BB962C8B-B14F-4D97-AF65-F5344CB8AC3E}">
        <p14:creationId xmlns:p14="http://schemas.microsoft.com/office/powerpoint/2010/main" xmlns="" val="27231194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7759" y="188640"/>
            <a:ext cx="7416000" cy="733017"/>
          </a:xfrm>
        </p:spPr>
        <p:txBody>
          <a:bodyPr/>
          <a:lstStyle/>
          <a:p>
            <a:r>
              <a:rPr lang="ru-RU" sz="2000" b="1" dirty="0">
                <a:solidFill>
                  <a:srgbClr val="C00000"/>
                </a:solidFill>
              </a:rPr>
              <a:t>ОСОБЫЕ УСЛОВИЯ ДОГОВОРА </a:t>
            </a:r>
            <a:br>
              <a:rPr lang="ru-RU" sz="2000" b="1" dirty="0">
                <a:solidFill>
                  <a:srgbClr val="C00000"/>
                </a:solidFill>
              </a:rPr>
            </a:br>
            <a:r>
              <a:rPr lang="ru-RU" sz="2000" b="1" dirty="0"/>
              <a:t>ГАРАНТИИ И ЗАВЕРЕНИЯ</a:t>
            </a:r>
            <a:br>
              <a:rPr lang="ru-RU" sz="2000" b="1" dirty="0"/>
            </a:br>
            <a:endParaRPr lang="ru-RU" sz="2000" dirty="0"/>
          </a:p>
        </p:txBody>
      </p:sp>
      <p:sp>
        <p:nvSpPr>
          <p:cNvPr id="3" name="Текст 2"/>
          <p:cNvSpPr>
            <a:spLocks noGrp="1"/>
          </p:cNvSpPr>
          <p:nvPr>
            <p:ph type="body" sz="half" idx="2"/>
          </p:nvPr>
        </p:nvSpPr>
        <p:spPr>
          <a:xfrm>
            <a:off x="1151999" y="836712"/>
            <a:ext cx="7596714" cy="5714901"/>
          </a:xfrm>
        </p:spPr>
        <p:txBody>
          <a:bodyPr>
            <a:noAutofit/>
          </a:bodyPr>
          <a:lstStyle/>
          <a:p>
            <a:pPr>
              <a:lnSpc>
                <a:spcPct val="120000"/>
              </a:lnSpc>
            </a:pPr>
            <a:endParaRPr lang="ru-RU" sz="1100" b="1" dirty="0" smtClean="0">
              <a:latin typeface="Times New Roman" panose="02020603050405020304" pitchFamily="18" charset="0"/>
              <a:cs typeface="Aharoni" panose="02010803020104030203" pitchFamily="2" charset="-79"/>
            </a:endParaRPr>
          </a:p>
          <a:p>
            <a:pPr>
              <a:lnSpc>
                <a:spcPct val="120000"/>
              </a:lnSpc>
            </a:pPr>
            <a:r>
              <a:rPr lang="ru-RU" sz="1400" b="1" dirty="0">
                <a:cs typeface="Aharoni" panose="02010803020104030203" pitchFamily="2" charset="-79"/>
              </a:rPr>
              <a:t>► </a:t>
            </a:r>
            <a:r>
              <a:rPr lang="ru-RU" sz="1400" b="1" dirty="0" smtClean="0">
                <a:solidFill>
                  <a:srgbClr val="C00000"/>
                </a:solidFill>
                <a:cs typeface="Aharoni" panose="02010803020104030203" pitchFamily="2" charset="-79"/>
              </a:rPr>
              <a:t>Поставщик-СХТП</a:t>
            </a:r>
            <a:r>
              <a:rPr lang="ru-RU" sz="1400" b="1" dirty="0" smtClean="0">
                <a:solidFill>
                  <a:srgbClr val="C8102E"/>
                </a:solidFill>
                <a:cs typeface="Aharoni" panose="02010803020104030203" pitchFamily="2" charset="-79"/>
              </a:rPr>
              <a:t> </a:t>
            </a:r>
            <a:r>
              <a:rPr lang="ru-RU" sz="1400" dirty="0">
                <a:cs typeface="Aharoni" panose="02010803020104030203" pitchFamily="2" charset="-79"/>
              </a:rPr>
              <a:t>гарантирует, что поставляемый Товар </a:t>
            </a:r>
            <a:r>
              <a:rPr lang="ru-RU" sz="1400" dirty="0" smtClean="0">
                <a:cs typeface="Aharoni" panose="02010803020104030203" pitchFamily="2" charset="-79"/>
              </a:rPr>
              <a:t>является товаром собственного производства</a:t>
            </a:r>
            <a:endParaRPr lang="ru-RU" sz="1400" b="1" dirty="0" smtClean="0">
              <a:cs typeface="Aharoni" panose="02010803020104030203" pitchFamily="2" charset="-79"/>
            </a:endParaRPr>
          </a:p>
          <a:p>
            <a:pPr>
              <a:lnSpc>
                <a:spcPct val="120000"/>
              </a:lnSpc>
            </a:pPr>
            <a:endParaRPr lang="ru-RU" sz="1400" b="1" dirty="0">
              <a:solidFill>
                <a:srgbClr val="C00000"/>
              </a:solidFill>
              <a:cs typeface="Aharoni" panose="02010803020104030203" pitchFamily="2" charset="-79"/>
            </a:endParaRPr>
          </a:p>
          <a:p>
            <a:pPr>
              <a:lnSpc>
                <a:spcPct val="120000"/>
              </a:lnSpc>
            </a:pPr>
            <a:r>
              <a:rPr lang="ru-RU" sz="1400" b="1" dirty="0">
                <a:cs typeface="Aharoni" panose="02010803020104030203" pitchFamily="2" charset="-79"/>
              </a:rPr>
              <a:t>► </a:t>
            </a:r>
            <a:r>
              <a:rPr lang="ru-RU" sz="1400" b="1" dirty="0" smtClean="0">
                <a:solidFill>
                  <a:srgbClr val="C00000"/>
                </a:solidFill>
                <a:cs typeface="Aharoni" panose="02010803020104030203" pitchFamily="2" charset="-79"/>
              </a:rPr>
              <a:t>Поставщик-тор</a:t>
            </a:r>
            <a:r>
              <a:rPr lang="ru-RU" sz="1400" b="1" dirty="0" smtClean="0">
                <a:solidFill>
                  <a:srgbClr val="C8102E"/>
                </a:solidFill>
                <a:cs typeface="Aharoni" panose="02010803020104030203" pitchFamily="2" charset="-79"/>
              </a:rPr>
              <a:t>говая компания </a:t>
            </a:r>
            <a:r>
              <a:rPr lang="ru-RU" sz="1400" dirty="0" smtClean="0">
                <a:cs typeface="Aharoni" panose="02010803020104030203" pitchFamily="2" charset="-79"/>
              </a:rPr>
              <a:t>гарантирует, что поставляемый </a:t>
            </a:r>
            <a:r>
              <a:rPr lang="ru-RU" sz="1400" dirty="0">
                <a:cs typeface="Aharoni" panose="02010803020104030203" pitchFamily="2" charset="-79"/>
              </a:rPr>
              <a:t>Товар приобретен </a:t>
            </a:r>
            <a:r>
              <a:rPr lang="ru-RU" sz="1400" u="sng" dirty="0">
                <a:cs typeface="Aharoni" panose="02010803020104030203" pitchFamily="2" charset="-79"/>
              </a:rPr>
              <a:t>непосредственно </a:t>
            </a:r>
            <a:r>
              <a:rPr lang="ru-RU" sz="1400" b="1" u="sng" dirty="0">
                <a:cs typeface="Aharoni" panose="02010803020104030203" pitchFamily="2" charset="-79"/>
              </a:rPr>
              <a:t>у сельхозпроизводителя</a:t>
            </a:r>
            <a:r>
              <a:rPr lang="ru-RU" sz="1400" dirty="0">
                <a:cs typeface="Aharoni" panose="02010803020104030203" pitchFamily="2" charset="-79"/>
              </a:rPr>
              <a:t>.  </a:t>
            </a:r>
          </a:p>
          <a:p>
            <a:pPr>
              <a:lnSpc>
                <a:spcPct val="120000"/>
              </a:lnSpc>
            </a:pPr>
            <a:endParaRPr lang="ru-RU" sz="1400" b="1" dirty="0" smtClean="0">
              <a:cs typeface="Aharoni" panose="02010803020104030203" pitchFamily="2" charset="-79"/>
            </a:endParaRPr>
          </a:p>
          <a:p>
            <a:pPr>
              <a:lnSpc>
                <a:spcPct val="120000"/>
              </a:lnSpc>
            </a:pPr>
            <a:r>
              <a:rPr lang="ru-RU" sz="1400" b="1" dirty="0" smtClean="0">
                <a:cs typeface="Aharoni" panose="02010803020104030203" pitchFamily="2" charset="-79"/>
              </a:rPr>
              <a:t>► </a:t>
            </a:r>
            <a:r>
              <a:rPr lang="ru-RU" sz="1400" b="1" dirty="0">
                <a:solidFill>
                  <a:srgbClr val="C8102E"/>
                </a:solidFill>
                <a:cs typeface="Aharoni" panose="02010803020104030203" pitchFamily="2" charset="-79"/>
              </a:rPr>
              <a:t>по Договору перевозки Транспортная компания </a:t>
            </a:r>
            <a:r>
              <a:rPr lang="ru-RU" sz="1400" dirty="0">
                <a:cs typeface="Aharoni" panose="02010803020104030203" pitchFamily="2" charset="-79"/>
              </a:rPr>
              <a:t>гарантирует, что исполняет договор </a:t>
            </a:r>
            <a:r>
              <a:rPr lang="ru-RU" sz="1400" b="1" u="sng" dirty="0">
                <a:cs typeface="Aharoni" panose="02010803020104030203" pitchFamily="2" charset="-79"/>
              </a:rPr>
              <a:t>собственным транспортом, силами собственных водителей</a:t>
            </a:r>
            <a:r>
              <a:rPr lang="ru-RU" sz="1400" dirty="0">
                <a:cs typeface="Aharoni" panose="02010803020104030203" pitchFamily="2" charset="-79"/>
              </a:rPr>
              <a:t>;</a:t>
            </a:r>
          </a:p>
          <a:p>
            <a:pPr>
              <a:lnSpc>
                <a:spcPct val="120000"/>
              </a:lnSpc>
            </a:pPr>
            <a:endParaRPr lang="ru-RU" sz="1400" b="1" dirty="0" smtClean="0">
              <a:cs typeface="Aharoni" panose="02010803020104030203" pitchFamily="2" charset="-79"/>
            </a:endParaRPr>
          </a:p>
          <a:p>
            <a:pPr>
              <a:lnSpc>
                <a:spcPct val="120000"/>
              </a:lnSpc>
            </a:pPr>
            <a:r>
              <a:rPr lang="ru-RU" sz="1400" b="1" dirty="0" smtClean="0">
                <a:cs typeface="Aharoni" panose="02010803020104030203" pitchFamily="2" charset="-79"/>
              </a:rPr>
              <a:t>► </a:t>
            </a:r>
            <a:r>
              <a:rPr lang="ru-RU" sz="1400" b="1" dirty="0">
                <a:solidFill>
                  <a:srgbClr val="C8102E"/>
                </a:solidFill>
                <a:cs typeface="Aharoni" panose="02010803020104030203" pitchFamily="2" charset="-79"/>
              </a:rPr>
              <a:t>по Договору на оказание услуг по организации перевозки (</a:t>
            </a:r>
            <a:r>
              <a:rPr lang="ru-RU" sz="1400" b="1" dirty="0" smtClean="0">
                <a:solidFill>
                  <a:srgbClr val="C8102E"/>
                </a:solidFill>
                <a:cs typeface="Aharoni" panose="02010803020104030203" pitchFamily="2" charset="-79"/>
              </a:rPr>
              <a:t>ТЭО, </a:t>
            </a:r>
            <a:r>
              <a:rPr lang="ru-RU" sz="1400" b="1" dirty="0">
                <a:solidFill>
                  <a:srgbClr val="C8102E"/>
                </a:solidFill>
                <a:cs typeface="Aharoni" panose="02010803020104030203" pitchFamily="2" charset="-79"/>
              </a:rPr>
              <a:t>агентский) Исполнитель (Агент) </a:t>
            </a:r>
            <a:r>
              <a:rPr lang="ru-RU" sz="1400" dirty="0">
                <a:cs typeface="Aharoni" panose="02010803020104030203" pitchFamily="2" charset="-79"/>
              </a:rPr>
              <a:t>гарантирует предоставить </a:t>
            </a:r>
            <a:r>
              <a:rPr lang="ru-RU" sz="1400" b="1" dirty="0">
                <a:cs typeface="Aharoni" panose="02010803020104030203" pitchFamily="2" charset="-79"/>
              </a:rPr>
              <a:t>все отчетные документы об исполнении договора </a:t>
            </a:r>
            <a:r>
              <a:rPr lang="ru-RU" sz="1400" b="1" u="sng" dirty="0">
                <a:cs typeface="Aharoni" panose="02010803020104030203" pitchFamily="2" charset="-79"/>
              </a:rPr>
              <a:t>с указанием перевозчиков (владельцев </a:t>
            </a:r>
            <a:r>
              <a:rPr lang="ru-RU" sz="1400" b="1" u="sng" dirty="0" smtClean="0">
                <a:cs typeface="Aharoni" panose="02010803020104030203" pitchFamily="2" charset="-79"/>
              </a:rPr>
              <a:t>транспорта </a:t>
            </a:r>
            <a:r>
              <a:rPr lang="ru-RU" sz="1400" b="1" u="sng" dirty="0">
                <a:cs typeface="Aharoni" panose="02010803020104030203" pitchFamily="2" charset="-79"/>
              </a:rPr>
              <a:t>со штатом водителей).</a:t>
            </a:r>
          </a:p>
          <a:p>
            <a:pPr>
              <a:lnSpc>
                <a:spcPct val="120000"/>
              </a:lnSpc>
            </a:pPr>
            <a:r>
              <a:rPr lang="ru-RU" sz="1100" b="1" dirty="0" smtClean="0">
                <a:solidFill>
                  <a:srgbClr val="C8102E"/>
                </a:solidFill>
                <a:cs typeface="Aharoni" panose="02010803020104030203" pitchFamily="2" charset="-79"/>
              </a:rPr>
              <a:t>!!!</a:t>
            </a:r>
            <a:r>
              <a:rPr lang="ru-RU" sz="1100" b="1" dirty="0" smtClean="0">
                <a:cs typeface="Aharoni" panose="02010803020104030203" pitchFamily="2" charset="-79"/>
              </a:rPr>
              <a:t> </a:t>
            </a:r>
            <a:r>
              <a:rPr lang="ru-RU" sz="1000" b="1" i="1" dirty="0" smtClean="0">
                <a:solidFill>
                  <a:srgbClr val="0070C0"/>
                </a:solidFill>
                <a:cs typeface="Aharoni" panose="02010803020104030203" pitchFamily="2" charset="-79"/>
              </a:rPr>
              <a:t>Ст</a:t>
            </a:r>
            <a:r>
              <a:rPr lang="ru-RU" sz="1000" b="1" i="1" dirty="0">
                <a:solidFill>
                  <a:srgbClr val="0070C0"/>
                </a:solidFill>
                <a:cs typeface="Aharoni" panose="02010803020104030203" pitchFamily="2" charset="-79"/>
              </a:rPr>
              <a:t>. 54.1 НК </a:t>
            </a:r>
            <a:r>
              <a:rPr lang="ru-RU" sz="1000" b="1" i="1" dirty="0" smtClean="0">
                <a:solidFill>
                  <a:srgbClr val="0070C0"/>
                </a:solidFill>
                <a:cs typeface="Aharoni" panose="02010803020104030203" pitchFamily="2" charset="-79"/>
              </a:rPr>
              <a:t>РФ: для применения вычета по НДС или уменьшения налога на прибыль, договор должен быть исполнен </a:t>
            </a:r>
            <a:r>
              <a:rPr lang="ru-RU" sz="1000" b="1" i="1" dirty="0">
                <a:solidFill>
                  <a:srgbClr val="0070C0"/>
                </a:solidFill>
                <a:cs typeface="Aharoni" panose="02010803020104030203" pitchFamily="2" charset="-79"/>
              </a:rPr>
              <a:t>либо </a:t>
            </a:r>
            <a:r>
              <a:rPr lang="ru-RU" sz="1000" b="1" i="1" u="sng" dirty="0">
                <a:solidFill>
                  <a:srgbClr val="0070C0"/>
                </a:solidFill>
                <a:cs typeface="Aharoni" panose="02010803020104030203" pitchFamily="2" charset="-79"/>
              </a:rPr>
              <a:t>непосредственно стороной договора </a:t>
            </a:r>
            <a:r>
              <a:rPr lang="ru-RU" sz="1000" b="1" i="1" dirty="0" smtClean="0">
                <a:solidFill>
                  <a:srgbClr val="0070C0"/>
                </a:solidFill>
                <a:cs typeface="Aharoni" panose="02010803020104030203" pitchFamily="2" charset="-79"/>
              </a:rPr>
              <a:t>либо лицом, которому эти обязательства переданы </a:t>
            </a:r>
            <a:r>
              <a:rPr lang="ru-RU" sz="1000" b="1" i="1" u="sng" dirty="0" smtClean="0">
                <a:solidFill>
                  <a:srgbClr val="0070C0"/>
                </a:solidFill>
                <a:cs typeface="Aharoni" panose="02010803020104030203" pitchFamily="2" charset="-79"/>
              </a:rPr>
              <a:t>договором или законом</a:t>
            </a:r>
            <a:r>
              <a:rPr lang="ru-RU" sz="1000" b="1" i="1" dirty="0" smtClean="0">
                <a:solidFill>
                  <a:srgbClr val="0070C0"/>
                </a:solidFill>
                <a:cs typeface="Aharoni" panose="02010803020104030203" pitchFamily="2" charset="-79"/>
              </a:rPr>
              <a:t>, </a:t>
            </a:r>
            <a:r>
              <a:rPr lang="ru-RU" sz="1000" b="1" i="1" u="sng" dirty="0" smtClean="0">
                <a:solidFill>
                  <a:srgbClr val="0070C0"/>
                </a:solidFill>
                <a:cs typeface="Aharoni" panose="02010803020104030203" pitchFamily="2" charset="-79"/>
              </a:rPr>
              <a:t>что означает 100% прозрачность реальности операции</a:t>
            </a:r>
            <a:r>
              <a:rPr lang="ru-RU" sz="1000" b="1" i="1" dirty="0" smtClean="0">
                <a:solidFill>
                  <a:srgbClr val="0070C0"/>
                </a:solidFill>
                <a:cs typeface="Aharoni" panose="02010803020104030203" pitchFamily="2" charset="-79"/>
              </a:rPr>
              <a:t> – </a:t>
            </a:r>
            <a:r>
              <a:rPr lang="ru-RU" sz="1000" b="1" i="1" dirty="0" smtClean="0">
                <a:solidFill>
                  <a:srgbClr val="C60000"/>
                </a:solidFill>
                <a:cs typeface="Aharoni" panose="02010803020104030203" pitchFamily="2" charset="-79"/>
              </a:rPr>
              <a:t>сторона договора </a:t>
            </a:r>
            <a:r>
              <a:rPr lang="ru-RU" sz="1000" b="1" i="1" u="sng" dirty="0" smtClean="0">
                <a:solidFill>
                  <a:srgbClr val="C60000"/>
                </a:solidFill>
                <a:cs typeface="Aharoni" panose="02010803020104030203" pitchFamily="2" charset="-79"/>
              </a:rPr>
              <a:t>или сама исполняет или отчитывается кто и на основании чего непосредственно исполнил.</a:t>
            </a:r>
            <a:endParaRPr lang="ru-RU" sz="1000" b="1" i="1" u="sng" dirty="0">
              <a:solidFill>
                <a:srgbClr val="C60000"/>
              </a:solidFill>
              <a:cs typeface="Aharoni" panose="02010803020104030203" pitchFamily="2" charset="-79"/>
            </a:endParaRPr>
          </a:p>
          <a:p>
            <a:pPr>
              <a:lnSpc>
                <a:spcPct val="120000"/>
              </a:lnSpc>
            </a:pPr>
            <a:r>
              <a:rPr lang="ru-RU" sz="1000" i="1" dirty="0" smtClean="0"/>
              <a:t>!!! Письмо </a:t>
            </a:r>
            <a:r>
              <a:rPr lang="ru-RU" sz="1000" i="1" dirty="0"/>
              <a:t>ФНС России от 31.10.2017 N ЕД-4-9/22123@: «Налоговый орган </a:t>
            </a:r>
            <a:r>
              <a:rPr lang="ru-RU" sz="1000" b="1" i="1" dirty="0">
                <a:solidFill>
                  <a:srgbClr val="C8102E"/>
                </a:solidFill>
              </a:rPr>
              <a:t>отказывает</a:t>
            </a:r>
            <a:r>
              <a:rPr lang="ru-RU" sz="1000" i="1" dirty="0"/>
              <a:t> налогоплательщику в учете расходов и вычетов, если товар (работа, услуга) исходят </a:t>
            </a:r>
            <a:r>
              <a:rPr lang="ru-RU" sz="1000" i="1" u="sng" dirty="0"/>
              <a:t>от иного лица, а не от заявленного контрагента</a:t>
            </a:r>
            <a:r>
              <a:rPr lang="ru-RU" sz="1000" i="1" u="sng" dirty="0" smtClean="0"/>
              <a:t>. </a:t>
            </a:r>
            <a:r>
              <a:rPr lang="ru-RU" sz="1000" i="1" dirty="0" smtClean="0"/>
              <a:t>В </a:t>
            </a:r>
            <a:r>
              <a:rPr lang="ru-RU" sz="1000" i="1" dirty="0" smtClean="0">
                <a:hlinkClick r:id="rId2"/>
              </a:rPr>
              <a:t>подп. </a:t>
            </a:r>
            <a:r>
              <a:rPr lang="ru-RU" sz="1000" i="1" dirty="0">
                <a:hlinkClick r:id="rId2"/>
              </a:rPr>
              <a:t>2 </a:t>
            </a:r>
            <a:r>
              <a:rPr lang="ru-RU" sz="1000" i="1" dirty="0" smtClean="0">
                <a:hlinkClick r:id="rId2"/>
              </a:rPr>
              <a:t>п. </a:t>
            </a:r>
            <a:r>
              <a:rPr lang="ru-RU" sz="1000" i="1" dirty="0">
                <a:hlinkClick r:id="rId2"/>
              </a:rPr>
              <a:t>2 </a:t>
            </a:r>
            <a:r>
              <a:rPr lang="ru-RU" sz="1000" i="1" dirty="0" smtClean="0">
                <a:hlinkClick r:id="rId2"/>
              </a:rPr>
              <a:t>ст. </a:t>
            </a:r>
            <a:r>
              <a:rPr lang="ru-RU" sz="1000" i="1" dirty="0">
                <a:hlinkClick r:id="rId2"/>
              </a:rPr>
              <a:t>54.1</a:t>
            </a:r>
            <a:r>
              <a:rPr lang="ru-RU" sz="1000" i="1" dirty="0"/>
              <a:t> НК РФ </a:t>
            </a:r>
            <a:r>
              <a:rPr lang="ru-RU" sz="1000" b="1" i="1" dirty="0"/>
              <a:t>законодатель фактически ограничил право учесть расходы и вычеты по сделке </a:t>
            </a:r>
            <a:r>
              <a:rPr lang="ru-RU" sz="1000" b="1" i="1" u="sng" dirty="0"/>
              <a:t>при исполнении ее лицом, не указанным в первичных документах.</a:t>
            </a:r>
            <a:endParaRPr lang="ru-RU" sz="1000" i="1" u="sng" dirty="0"/>
          </a:p>
          <a:p>
            <a:pPr algn="ctr">
              <a:lnSpc>
                <a:spcPct val="100000"/>
              </a:lnSpc>
            </a:pPr>
            <a:r>
              <a:rPr lang="ru-RU" sz="1100" b="1" dirty="0" smtClean="0">
                <a:solidFill>
                  <a:srgbClr val="C8102E"/>
                </a:solidFill>
                <a:cs typeface="Aharoni" panose="02010803020104030203" pitchFamily="2" charset="-79"/>
              </a:rPr>
              <a:t>                   </a:t>
            </a:r>
          </a:p>
          <a:p>
            <a:pPr algn="ctr">
              <a:lnSpc>
                <a:spcPct val="100000"/>
              </a:lnSpc>
            </a:pPr>
            <a:r>
              <a:rPr lang="ru-RU" sz="1400" b="1" dirty="0" smtClean="0">
                <a:solidFill>
                  <a:srgbClr val="C8102E"/>
                </a:solidFill>
                <a:cs typeface="Aharoni" panose="02010803020104030203" pitchFamily="2" charset="-79"/>
              </a:rPr>
              <a:t>          Для применения вычетов по НДС - вторых</a:t>
            </a:r>
            <a:r>
              <a:rPr lang="ru-RU" sz="1400" b="1" dirty="0">
                <a:solidFill>
                  <a:srgbClr val="C8102E"/>
                </a:solidFill>
                <a:cs typeface="Aharoni" panose="02010803020104030203" pitchFamily="2" charset="-79"/>
              </a:rPr>
              <a:t>, третьих, четвертых звеньев в цепочке поставщиков быть не должно!!! </a:t>
            </a:r>
            <a:endParaRPr lang="ru-RU" sz="1400" b="1" dirty="0" smtClean="0">
              <a:solidFill>
                <a:srgbClr val="C8102E"/>
              </a:solidFill>
              <a:cs typeface="Aharoni" panose="02010803020104030203" pitchFamily="2" charset="-79"/>
            </a:endParaRPr>
          </a:p>
          <a:p>
            <a:endParaRPr lang="ru-RU" sz="1100"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27</a:t>
            </a:fld>
            <a:endParaRPr lang="ru-RU" dirty="0"/>
          </a:p>
        </p:txBody>
      </p:sp>
      <p:sp>
        <p:nvSpPr>
          <p:cNvPr id="5" name="Молния 4"/>
          <p:cNvSpPr/>
          <p:nvPr/>
        </p:nvSpPr>
        <p:spPr>
          <a:xfrm>
            <a:off x="1138220" y="5969703"/>
            <a:ext cx="720080" cy="576064"/>
          </a:xfrm>
          <a:prstGeom prst="lightningBolt">
            <a:avLst/>
          </a:prstGeom>
          <a:solidFill>
            <a:srgbClr val="FF0000"/>
          </a:solidFill>
          <a:effectLst>
            <a:outerShdw blurRad="50800" dist="50800" dir="5400000" algn="ctr" rotWithShape="0">
              <a:srgbClr val="FF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604384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endParaRPr lang="ru-RU"/>
          </a:p>
        </p:txBody>
      </p:sp>
      <p:sp>
        <p:nvSpPr>
          <p:cNvPr id="7" name="Текст 6"/>
          <p:cNvSpPr>
            <a:spLocks noGrp="1"/>
          </p:cNvSpPr>
          <p:nvPr>
            <p:ph type="body" sz="half" idx="2"/>
          </p:nvPr>
        </p:nvSpPr>
        <p:spPr/>
        <p:txBody>
          <a:bodyPr/>
          <a:lstStyle/>
          <a:p>
            <a:endParaRPr lang="ru-RU"/>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28</a:t>
            </a:fld>
            <a:endParaRPr lang="ru-RU" dirty="0"/>
          </a:p>
        </p:txBody>
      </p:sp>
      <p:pic>
        <p:nvPicPr>
          <p:cNvPr id="5" name="Picture 2"/>
          <p:cNvPicPr preferRelativeResize="0">
            <a:picLocks noChangeArrowheads="1"/>
          </p:cNvPicPr>
          <p:nvPr/>
        </p:nvPicPr>
        <p:blipFill>
          <a:blip r:embed="rId2" cstate="print"/>
          <a:srcRect/>
          <a:stretch>
            <a:fillRect/>
          </a:stretch>
        </p:blipFill>
        <p:spPr bwMode="auto">
          <a:xfrm>
            <a:off x="0" y="116632"/>
            <a:ext cx="9936704" cy="6741368"/>
          </a:xfrm>
          <a:prstGeom prst="rect">
            <a:avLst/>
          </a:prstGeom>
          <a:noFill/>
          <a:ln w="9525">
            <a:noFill/>
            <a:miter lim="800000"/>
            <a:headEnd/>
            <a:tailEnd/>
          </a:ln>
        </p:spPr>
      </p:pic>
    </p:spTree>
    <p:extLst>
      <p:ext uri="{BB962C8B-B14F-4D97-AF65-F5344CB8AC3E}">
        <p14:creationId xmlns:p14="http://schemas.microsoft.com/office/powerpoint/2010/main" xmlns="" val="18435499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51520" y="1628799"/>
            <a:ext cx="648072" cy="4961717"/>
          </a:xfrm>
          <a:prstGeom prst="rect">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4139952" y="5661248"/>
            <a:ext cx="2232248"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415649476"/>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1999" y="260648"/>
            <a:ext cx="7416000" cy="936104"/>
          </a:xfrm>
        </p:spPr>
        <p:txBody>
          <a:bodyPr/>
          <a:lstStyle/>
          <a:p>
            <a:r>
              <a:rPr lang="ru-RU" sz="2000" b="1" dirty="0" smtClean="0">
                <a:solidFill>
                  <a:srgbClr val="C00000"/>
                </a:solidFill>
              </a:rPr>
              <a:t>ИНФОРМАЦИОННЫЙ РЕСУРС</a:t>
            </a:r>
            <a:br>
              <a:rPr lang="ru-RU" sz="2000" b="1" dirty="0" smtClean="0">
                <a:solidFill>
                  <a:srgbClr val="C00000"/>
                </a:solidFill>
              </a:rPr>
            </a:br>
            <a:r>
              <a:rPr lang="ru-RU" sz="2000" b="1" dirty="0" smtClean="0"/>
              <a:t>ЦЕЛИ</a:t>
            </a:r>
            <a:r>
              <a:rPr lang="ru-RU" sz="2000" b="1" dirty="0" smtClean="0">
                <a:solidFill>
                  <a:srgbClr val="C00000"/>
                </a:solidFill>
              </a:rPr>
              <a:t/>
            </a:r>
            <a:br>
              <a:rPr lang="ru-RU" sz="2000" b="1" dirty="0" smtClean="0">
                <a:solidFill>
                  <a:srgbClr val="C00000"/>
                </a:solidFill>
              </a:rPr>
            </a:br>
            <a:endParaRPr lang="ru-RU" sz="2000" dirty="0">
              <a:solidFill>
                <a:srgbClr val="C00000"/>
              </a:solidFill>
            </a:endParaRPr>
          </a:p>
        </p:txBody>
      </p:sp>
      <p:sp>
        <p:nvSpPr>
          <p:cNvPr id="3" name="Текст 2"/>
          <p:cNvSpPr>
            <a:spLocks noGrp="1"/>
          </p:cNvSpPr>
          <p:nvPr>
            <p:ph type="body" sz="half" idx="2"/>
          </p:nvPr>
        </p:nvSpPr>
        <p:spPr>
          <a:xfrm>
            <a:off x="1151999" y="1412775"/>
            <a:ext cx="7416000" cy="5138837"/>
          </a:xfrm>
        </p:spPr>
        <p:txBody>
          <a:bodyPr>
            <a:normAutofit/>
          </a:bodyPr>
          <a:lstStyle/>
          <a:p>
            <a:pPr>
              <a:lnSpc>
                <a:spcPct val="100000"/>
              </a:lnSpc>
              <a:spcAft>
                <a:spcPts val="600"/>
              </a:spcAft>
              <a:buClr>
                <a:srgbClr val="CE1126"/>
              </a:buClr>
            </a:pPr>
            <a:endParaRPr lang="ru-RU" sz="2400" b="1" dirty="0" smtClean="0"/>
          </a:p>
          <a:p>
            <a:pPr>
              <a:lnSpc>
                <a:spcPct val="100000"/>
              </a:lnSpc>
              <a:spcAft>
                <a:spcPts val="600"/>
              </a:spcAft>
              <a:buClr>
                <a:srgbClr val="CE1126"/>
              </a:buClr>
            </a:pPr>
            <a:r>
              <a:rPr lang="ru-RU" sz="2400" b="1" dirty="0" smtClean="0">
                <a:solidFill>
                  <a:srgbClr val="C00000"/>
                </a:solidFill>
                <a:latin typeface="Times New Roman" panose="02020603050405020304" pitchFamily="18" charset="0"/>
                <a:cs typeface="Times New Roman" panose="02020603050405020304" pitchFamily="18" charset="0"/>
              </a:rPr>
              <a:t>►</a:t>
            </a:r>
            <a:r>
              <a:rPr lang="ru-RU" sz="2400" b="1" dirty="0" smtClean="0">
                <a:latin typeface="Times New Roman" panose="02020603050405020304" pitchFamily="18" charset="0"/>
                <a:cs typeface="Times New Roman" panose="02020603050405020304" pitchFamily="18" charset="0"/>
              </a:rPr>
              <a:t> </a:t>
            </a:r>
            <a:r>
              <a:rPr lang="ru-RU" sz="2000" b="1" dirty="0" smtClean="0"/>
              <a:t>равный </a:t>
            </a:r>
            <a:r>
              <a:rPr lang="ru-RU" sz="2000" b="1" dirty="0"/>
              <a:t>доступ участников рынка сельхозпродукции к информации о состоянии налоговой дисциплины на </a:t>
            </a:r>
            <a:r>
              <a:rPr lang="ru-RU" sz="2000" b="1" dirty="0" smtClean="0"/>
              <a:t>рынке;</a:t>
            </a:r>
          </a:p>
          <a:p>
            <a:pPr>
              <a:lnSpc>
                <a:spcPct val="100000"/>
              </a:lnSpc>
              <a:spcAft>
                <a:spcPts val="600"/>
              </a:spcAft>
              <a:buClr>
                <a:srgbClr val="CE1126"/>
              </a:buClr>
            </a:pPr>
            <a:endParaRPr lang="ru-RU" sz="2000" b="1" dirty="0" smtClean="0"/>
          </a:p>
          <a:p>
            <a:pPr>
              <a:lnSpc>
                <a:spcPct val="100000"/>
              </a:lnSpc>
              <a:spcAft>
                <a:spcPts val="600"/>
              </a:spcAft>
              <a:buClr>
                <a:srgbClr val="CE1126"/>
              </a:buClr>
            </a:pPr>
            <a:r>
              <a:rPr lang="ru-RU" sz="2000" b="1" dirty="0">
                <a:solidFill>
                  <a:srgbClr val="C00000"/>
                </a:solidFill>
                <a:cs typeface="Times New Roman" panose="02020603050405020304" pitchFamily="18" charset="0"/>
              </a:rPr>
              <a:t>►</a:t>
            </a:r>
            <a:r>
              <a:rPr lang="ru-RU" sz="2000" b="1" dirty="0">
                <a:cs typeface="Times New Roman" panose="02020603050405020304" pitchFamily="18" charset="0"/>
              </a:rPr>
              <a:t> </a:t>
            </a:r>
            <a:r>
              <a:rPr lang="ru-RU" sz="2000" b="1" dirty="0" smtClean="0"/>
              <a:t>стимулирование </a:t>
            </a:r>
            <a:r>
              <a:rPr lang="ru-RU" sz="2000" b="1" dirty="0"/>
              <a:t>экономического прогресса за счет более ответственного саморегулирования </a:t>
            </a:r>
            <a:r>
              <a:rPr lang="ru-RU" sz="2000" b="1" dirty="0" smtClean="0"/>
              <a:t>рынка;</a:t>
            </a:r>
          </a:p>
          <a:p>
            <a:pPr>
              <a:lnSpc>
                <a:spcPct val="100000"/>
              </a:lnSpc>
              <a:spcAft>
                <a:spcPts val="600"/>
              </a:spcAft>
              <a:buClr>
                <a:srgbClr val="CE1126"/>
              </a:buClr>
            </a:pPr>
            <a:endParaRPr lang="ru-RU" sz="2000" b="1" dirty="0" smtClean="0"/>
          </a:p>
          <a:p>
            <a:pPr>
              <a:lnSpc>
                <a:spcPct val="100000"/>
              </a:lnSpc>
              <a:spcAft>
                <a:spcPts val="600"/>
              </a:spcAft>
              <a:buClr>
                <a:srgbClr val="CE1126"/>
              </a:buClr>
            </a:pPr>
            <a:r>
              <a:rPr lang="ru-RU" sz="2000" b="1" dirty="0">
                <a:solidFill>
                  <a:srgbClr val="C00000"/>
                </a:solidFill>
                <a:cs typeface="Times New Roman" panose="02020603050405020304" pitchFamily="18" charset="0"/>
              </a:rPr>
              <a:t>►</a:t>
            </a:r>
            <a:r>
              <a:rPr lang="ru-RU" sz="2000" b="1" dirty="0">
                <a:cs typeface="Times New Roman" panose="02020603050405020304" pitchFamily="18" charset="0"/>
              </a:rPr>
              <a:t> </a:t>
            </a:r>
            <a:r>
              <a:rPr lang="ru-RU" sz="2000" b="1" dirty="0" smtClean="0"/>
              <a:t>стимулирование условий </a:t>
            </a:r>
            <a:r>
              <a:rPr lang="ru-RU" sz="2000" b="1" dirty="0">
                <a:solidFill>
                  <a:srgbClr val="C60000"/>
                </a:solidFill>
              </a:rPr>
              <a:t>для равных принципов </a:t>
            </a:r>
            <a:r>
              <a:rPr lang="ru-RU" sz="2000" b="1" dirty="0" err="1" smtClean="0">
                <a:solidFill>
                  <a:srgbClr val="C60000"/>
                </a:solidFill>
              </a:rPr>
              <a:t>ценообразовани</a:t>
            </a:r>
            <a:r>
              <a:rPr lang="ru-RU" sz="2000" b="1" dirty="0"/>
              <a:t>	</a:t>
            </a:r>
            <a:endParaRPr lang="ru-RU" sz="2000" b="1" dirty="0" smtClean="0"/>
          </a:p>
          <a:p>
            <a:pPr>
              <a:lnSpc>
                <a:spcPct val="100000"/>
              </a:lnSpc>
              <a:spcAft>
                <a:spcPts val="600"/>
              </a:spcAft>
              <a:buClr>
                <a:srgbClr val="CE1126"/>
              </a:buClr>
            </a:pPr>
            <a:endParaRPr lang="ru-RU" sz="2000" b="1" dirty="0" smtClean="0"/>
          </a:p>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3</a:t>
            </a:fld>
            <a:endParaRPr lang="ru-RU" dirty="0"/>
          </a:p>
        </p:txBody>
      </p:sp>
    </p:spTree>
    <p:extLst>
      <p:ext uri="{BB962C8B-B14F-4D97-AF65-F5344CB8AC3E}">
        <p14:creationId xmlns:p14="http://schemas.microsoft.com/office/powerpoint/2010/main" xmlns="" val="235008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2000" y="332656"/>
            <a:ext cx="7416000" cy="1008112"/>
          </a:xfrm>
        </p:spPr>
        <p:txBody>
          <a:bodyPr/>
          <a:lstStyle/>
          <a:p>
            <a:r>
              <a:rPr lang="ru-RU" sz="2000" b="1" dirty="0">
                <a:solidFill>
                  <a:srgbClr val="C00000"/>
                </a:solidFill>
              </a:rPr>
              <a:t>ИНФОРМАЦИОННЫЙ РЕСУРС</a:t>
            </a:r>
            <a:br>
              <a:rPr lang="ru-RU" sz="2000" b="1" dirty="0">
                <a:solidFill>
                  <a:srgbClr val="C00000"/>
                </a:solidFill>
              </a:rPr>
            </a:br>
            <a:r>
              <a:rPr lang="ru-RU" sz="2000" b="1" dirty="0" smtClean="0"/>
              <a:t>ПРИМЕНЕНИЕ</a:t>
            </a:r>
            <a:r>
              <a:rPr lang="ru-RU" sz="2000" b="1" dirty="0">
                <a:solidFill>
                  <a:srgbClr val="C00000"/>
                </a:solidFill>
              </a:rPr>
              <a:t/>
            </a:r>
            <a:br>
              <a:rPr lang="ru-RU" sz="2000" b="1" dirty="0">
                <a:solidFill>
                  <a:srgbClr val="C00000"/>
                </a:solidFill>
              </a:rPr>
            </a:br>
            <a:endParaRPr lang="ru-RU" sz="2000" dirty="0"/>
          </a:p>
        </p:txBody>
      </p:sp>
      <p:sp>
        <p:nvSpPr>
          <p:cNvPr id="3" name="Текст 2"/>
          <p:cNvSpPr>
            <a:spLocks noGrp="1"/>
          </p:cNvSpPr>
          <p:nvPr>
            <p:ph type="body" sz="half" idx="2"/>
          </p:nvPr>
        </p:nvSpPr>
        <p:spPr>
          <a:xfrm>
            <a:off x="1176721" y="1124745"/>
            <a:ext cx="7740481" cy="5426868"/>
          </a:xfrm>
        </p:spPr>
        <p:txBody>
          <a:bodyPr>
            <a:normAutofit/>
          </a:bodyPr>
          <a:lstStyle/>
          <a:p>
            <a:r>
              <a:rPr lang="ru-RU" sz="2000" b="1" dirty="0" smtClean="0">
                <a:solidFill>
                  <a:srgbClr val="C00000"/>
                </a:solidFill>
              </a:rPr>
              <a:t>ДО</a:t>
            </a:r>
            <a:r>
              <a:rPr lang="ru-RU" sz="2000" dirty="0" smtClean="0"/>
              <a:t> </a:t>
            </a:r>
            <a:r>
              <a:rPr lang="ru-RU" sz="2000" b="1" dirty="0" smtClean="0">
                <a:solidFill>
                  <a:srgbClr val="C00000"/>
                </a:solidFill>
              </a:rPr>
              <a:t>сделки:</a:t>
            </a:r>
            <a:r>
              <a:rPr lang="ru-RU" sz="2000" b="1" dirty="0" smtClean="0"/>
              <a:t> </a:t>
            </a:r>
          </a:p>
          <a:p>
            <a:r>
              <a:rPr lang="ru-RU" b="1" dirty="0"/>
              <a:t> </a:t>
            </a:r>
            <a:r>
              <a:rPr lang="ru-RU" b="1" dirty="0" smtClean="0"/>
              <a:t>     </a:t>
            </a:r>
            <a:r>
              <a:rPr lang="ru-RU" sz="2000" b="1" dirty="0" smtClean="0">
                <a:solidFill>
                  <a:srgbClr val="C00000"/>
                </a:solidFill>
              </a:rPr>
              <a:t>+</a:t>
            </a:r>
            <a:r>
              <a:rPr lang="ru-RU" b="1" dirty="0" smtClean="0"/>
              <a:t> принять более информативное решение о выборе </a:t>
            </a:r>
            <a:r>
              <a:rPr lang="ru-RU" b="1" dirty="0" err="1" smtClean="0"/>
              <a:t>котрагента</a:t>
            </a:r>
            <a:endParaRPr lang="ru-RU" b="1" dirty="0" smtClean="0"/>
          </a:p>
          <a:p>
            <a:r>
              <a:rPr lang="ru-RU" sz="2000" b="1" dirty="0" smtClean="0">
                <a:solidFill>
                  <a:srgbClr val="C00000"/>
                </a:solidFill>
              </a:rPr>
              <a:t>ПОСЛЕ сделки:</a:t>
            </a:r>
          </a:p>
          <a:p>
            <a:r>
              <a:rPr lang="ru-RU" sz="2000" b="1" dirty="0" smtClean="0"/>
              <a:t> </a:t>
            </a:r>
            <a:r>
              <a:rPr lang="ru-RU" sz="2000" b="1" dirty="0">
                <a:solidFill>
                  <a:srgbClr val="C00000"/>
                </a:solidFill>
              </a:rPr>
              <a:t>+</a:t>
            </a:r>
            <a:r>
              <a:rPr lang="ru-RU" b="1" dirty="0">
                <a:solidFill>
                  <a:srgbClr val="C00000"/>
                </a:solidFill>
              </a:rPr>
              <a:t> </a:t>
            </a:r>
            <a:r>
              <a:rPr lang="ru-RU" sz="1700" b="1" dirty="0" smtClean="0">
                <a:latin typeface="+mn-lt"/>
              </a:rPr>
              <a:t>получить оперативную информацию от налогового органа о «разрыве» </a:t>
            </a:r>
            <a:r>
              <a:rPr lang="ru-RU" sz="2000" b="1" dirty="0" smtClean="0">
                <a:solidFill>
                  <a:srgbClr val="C00000"/>
                </a:solidFill>
                <a:latin typeface="+mn-lt"/>
              </a:rPr>
              <a:t>=</a:t>
            </a:r>
            <a:r>
              <a:rPr lang="ru-RU" sz="2000" b="1" dirty="0" smtClean="0">
                <a:latin typeface="+mn-lt"/>
              </a:rPr>
              <a:t> </a:t>
            </a:r>
          </a:p>
          <a:p>
            <a:r>
              <a:rPr lang="ru-RU" sz="1700" b="1" dirty="0" smtClean="0">
                <a:solidFill>
                  <a:srgbClr val="C00000"/>
                </a:solidFill>
                <a:latin typeface="+mn-lt"/>
                <a:cs typeface="Times New Roman" panose="02020603050405020304" pitchFamily="18" charset="0"/>
              </a:rPr>
              <a:t>     </a:t>
            </a:r>
            <a:r>
              <a:rPr lang="ru-RU" sz="2000" b="1" dirty="0" smtClean="0">
                <a:solidFill>
                  <a:srgbClr val="C00000"/>
                </a:solidFill>
                <a:latin typeface="+mn-lt"/>
                <a:cs typeface="Times New Roman" panose="02020603050405020304" pitchFamily="18" charset="0"/>
              </a:rPr>
              <a:t>=</a:t>
            </a:r>
            <a:r>
              <a:rPr lang="ru-RU" sz="1700" b="1" dirty="0" smtClean="0">
                <a:solidFill>
                  <a:srgbClr val="C00000"/>
                </a:solidFill>
                <a:latin typeface="+mn-lt"/>
                <a:cs typeface="Times New Roman" panose="02020603050405020304" pitchFamily="18" charset="0"/>
              </a:rPr>
              <a:t> </a:t>
            </a:r>
            <a:r>
              <a:rPr lang="ru-RU" sz="1700" b="1" dirty="0" smtClean="0">
                <a:latin typeface="+mn-lt"/>
                <a:cs typeface="Times New Roman" panose="02020603050405020304" pitchFamily="18" charset="0"/>
              </a:rPr>
              <a:t>в</a:t>
            </a:r>
            <a:r>
              <a:rPr lang="ru-RU" sz="1700" b="1" dirty="0" smtClean="0">
                <a:latin typeface="+mn-lt"/>
              </a:rPr>
              <a:t>озможность оперативного урегулирования разрыва во взаимодействии с контрагентом с тем, чтобы:</a:t>
            </a:r>
          </a:p>
          <a:p>
            <a:r>
              <a:rPr lang="ru-RU" sz="1700" b="1" dirty="0" smtClean="0">
                <a:latin typeface="+mn-lt"/>
              </a:rPr>
              <a:t>        </a:t>
            </a:r>
            <a:r>
              <a:rPr lang="ru-RU" sz="1700" b="1" dirty="0" smtClean="0">
                <a:solidFill>
                  <a:srgbClr val="C00000"/>
                </a:solidFill>
                <a:latin typeface="+mn-lt"/>
              </a:rPr>
              <a:t>●</a:t>
            </a:r>
            <a:r>
              <a:rPr lang="ru-RU" sz="1700" b="1" dirty="0" smtClean="0">
                <a:latin typeface="+mn-lt"/>
              </a:rPr>
              <a:t> Обеспечить источник для применение вычета или</a:t>
            </a:r>
          </a:p>
          <a:p>
            <a:r>
              <a:rPr lang="ru-RU" sz="1700" b="1" dirty="0" smtClean="0">
                <a:latin typeface="+mn-lt"/>
              </a:rPr>
              <a:t>        </a:t>
            </a:r>
            <a:r>
              <a:rPr lang="ru-RU" sz="1700" b="1" dirty="0" smtClean="0">
                <a:solidFill>
                  <a:srgbClr val="C00000"/>
                </a:solidFill>
              </a:rPr>
              <a:t>● </a:t>
            </a:r>
            <a:r>
              <a:rPr lang="ru-RU" sz="1700" b="1" dirty="0" smtClean="0">
                <a:latin typeface="+mn-lt"/>
              </a:rPr>
              <a:t>Отказаться от применения вычета с оперативным взысканием имущественных потерь с контрагента</a:t>
            </a:r>
          </a:p>
          <a:p>
            <a:r>
              <a:rPr lang="ru-RU" sz="1700" b="1" dirty="0" smtClean="0">
                <a:latin typeface="+mn-lt"/>
              </a:rPr>
              <a:t>=минимизировать риск доначислений с пени и штрафом в дальнейшем при риске утраты возможности взыскания с контрагента</a:t>
            </a:r>
          </a:p>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4</a:t>
            </a:fld>
            <a:endParaRPr lang="ru-RU" dirty="0"/>
          </a:p>
        </p:txBody>
      </p:sp>
    </p:spTree>
    <p:extLst>
      <p:ext uri="{BB962C8B-B14F-4D97-AF65-F5344CB8AC3E}">
        <p14:creationId xmlns:p14="http://schemas.microsoft.com/office/powerpoint/2010/main" xmlns="" val="4027215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5</a:t>
            </a:fld>
            <a:endParaRPr lang="ru-RU" dirty="0"/>
          </a:p>
        </p:txBody>
      </p:sp>
      <p:graphicFrame>
        <p:nvGraphicFramePr>
          <p:cNvPr id="10" name="Объект 4"/>
          <p:cNvGraphicFramePr>
            <a:graphicFrameLocks/>
          </p:cNvGraphicFramePr>
          <p:nvPr>
            <p:extLst>
              <p:ext uri="{D42A27DB-BD31-4B8C-83A1-F6EECF244321}">
                <p14:modId xmlns:p14="http://schemas.microsoft.com/office/powerpoint/2010/main" xmlns="" val="4236139343"/>
              </p:ext>
            </p:extLst>
          </p:nvPr>
        </p:nvGraphicFramePr>
        <p:xfrm>
          <a:off x="1152000" y="1268760"/>
          <a:ext cx="7415999" cy="52828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Заголовок 2"/>
          <p:cNvSpPr txBox="1">
            <a:spLocks/>
          </p:cNvSpPr>
          <p:nvPr/>
        </p:nvSpPr>
        <p:spPr bwMode="auto">
          <a:xfrm>
            <a:off x="1152000" y="260648"/>
            <a:ext cx="8580438" cy="1400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spcBef>
                <a:spcPct val="0"/>
              </a:spcBef>
              <a:spcAft>
                <a:spcPct val="0"/>
              </a:spcAft>
              <a:defRPr sz="2600" kern="1200" baseline="0">
                <a:solidFill>
                  <a:schemeClr val="tx1"/>
                </a:solidFill>
                <a:latin typeface="+mj-lt"/>
                <a:ea typeface="Verdana" pitchFamily="34" charset="0"/>
                <a:cs typeface="Verdana" pitchFamily="34" charset="0"/>
              </a:defRPr>
            </a:lvl1pPr>
            <a:lvl2pPr algn="ctr" rtl="0" eaLnBrk="0" fontAlgn="base" hangingPunct="0">
              <a:spcBef>
                <a:spcPct val="0"/>
              </a:spcBef>
              <a:spcAft>
                <a:spcPct val="0"/>
              </a:spcAft>
              <a:defRPr sz="4400">
                <a:solidFill>
                  <a:schemeClr val="tx1"/>
                </a:solidFill>
                <a:latin typeface="Tahoma" pitchFamily="34" charset="0"/>
              </a:defRPr>
            </a:lvl2pPr>
            <a:lvl3pPr algn="ctr" rtl="0" eaLnBrk="0" fontAlgn="base" hangingPunct="0">
              <a:spcBef>
                <a:spcPct val="0"/>
              </a:spcBef>
              <a:spcAft>
                <a:spcPct val="0"/>
              </a:spcAft>
              <a:defRPr sz="4400">
                <a:solidFill>
                  <a:schemeClr val="tx1"/>
                </a:solidFill>
                <a:latin typeface="Tahoma" pitchFamily="34" charset="0"/>
              </a:defRPr>
            </a:lvl3pPr>
            <a:lvl4pPr algn="ctr" rtl="0" eaLnBrk="0" fontAlgn="base" hangingPunct="0">
              <a:spcBef>
                <a:spcPct val="0"/>
              </a:spcBef>
              <a:spcAft>
                <a:spcPct val="0"/>
              </a:spcAft>
              <a:defRPr sz="4400">
                <a:solidFill>
                  <a:schemeClr val="tx1"/>
                </a:solidFill>
                <a:latin typeface="Tahoma" pitchFamily="34" charset="0"/>
              </a:defRPr>
            </a:lvl4pPr>
            <a:lvl5pPr algn="ctr" rtl="0" eaLnBrk="0" fontAlgn="base" hangingPunct="0">
              <a:spcBef>
                <a:spcPct val="0"/>
              </a:spcBef>
              <a:spcAft>
                <a:spcPct val="0"/>
              </a:spcAft>
              <a:defRPr sz="4400">
                <a:solidFill>
                  <a:schemeClr val="tx1"/>
                </a:solidFill>
                <a:latin typeface="Tahoma" pitchFamily="34" charset="0"/>
              </a:defRPr>
            </a:lvl5pPr>
            <a:lvl6pPr marL="457200" algn="ctr" rtl="0" fontAlgn="base">
              <a:spcBef>
                <a:spcPct val="0"/>
              </a:spcBef>
              <a:spcAft>
                <a:spcPct val="0"/>
              </a:spcAft>
              <a:defRPr sz="4400">
                <a:solidFill>
                  <a:schemeClr val="tx1"/>
                </a:solidFill>
                <a:latin typeface="Tahoma" pitchFamily="34" charset="0"/>
              </a:defRPr>
            </a:lvl6pPr>
            <a:lvl7pPr marL="914400" algn="ctr" rtl="0" fontAlgn="base">
              <a:spcBef>
                <a:spcPct val="0"/>
              </a:spcBef>
              <a:spcAft>
                <a:spcPct val="0"/>
              </a:spcAft>
              <a:defRPr sz="4400">
                <a:solidFill>
                  <a:schemeClr val="tx1"/>
                </a:solidFill>
                <a:latin typeface="Tahoma" pitchFamily="34" charset="0"/>
              </a:defRPr>
            </a:lvl7pPr>
            <a:lvl8pPr marL="1371600" algn="ctr" rtl="0" fontAlgn="base">
              <a:spcBef>
                <a:spcPct val="0"/>
              </a:spcBef>
              <a:spcAft>
                <a:spcPct val="0"/>
              </a:spcAft>
              <a:defRPr sz="4400">
                <a:solidFill>
                  <a:schemeClr val="tx1"/>
                </a:solidFill>
                <a:latin typeface="Tahoma" pitchFamily="34" charset="0"/>
              </a:defRPr>
            </a:lvl8pPr>
            <a:lvl9pPr marL="1828800" algn="ctr" rtl="0" fontAlgn="base">
              <a:spcBef>
                <a:spcPct val="0"/>
              </a:spcBef>
              <a:spcAft>
                <a:spcPct val="0"/>
              </a:spcAft>
              <a:defRPr sz="4400">
                <a:solidFill>
                  <a:schemeClr val="tx1"/>
                </a:solidFill>
                <a:latin typeface="Tahoma" pitchFamily="34" charset="0"/>
              </a:defRPr>
            </a:lvl9pPr>
          </a:lstStyle>
          <a:p>
            <a:r>
              <a:rPr kumimoji="0" lang="ru-RU" sz="2000" b="1" dirty="0" smtClean="0">
                <a:solidFill>
                  <a:srgbClr val="C60000"/>
                </a:solidFill>
                <a:latin typeface="Tahoma" panose="020B0604030504040204" pitchFamily="34" charset="0"/>
                <a:ea typeface="Tahoma" panose="020B0604030504040204" pitchFamily="34" charset="0"/>
                <a:cs typeface="Tahoma" panose="020B0604030504040204" pitchFamily="34" charset="0"/>
              </a:rPr>
              <a:t>ПРИНЦИПЫ ФОРМИРОВАНИЯ</a:t>
            </a:r>
          </a:p>
          <a:p>
            <a:r>
              <a:rPr kumimoji="0" lang="ru-RU" sz="2000" b="1" dirty="0" smtClean="0">
                <a:latin typeface="Tahoma" panose="020B0604030504040204" pitchFamily="34" charset="0"/>
                <a:ea typeface="Tahoma" panose="020B0604030504040204" pitchFamily="34" charset="0"/>
                <a:cs typeface="Tahoma" panose="020B0604030504040204" pitchFamily="34" charset="0"/>
              </a:rPr>
              <a:t>ИНФОРМАЦИОННОГО РЕСУРСА</a:t>
            </a:r>
            <a:endParaRPr kumimoji="0" lang="ru-RU" sz="20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xmlns="" val="10501463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2000" y="260648"/>
            <a:ext cx="7416000" cy="720080"/>
          </a:xfrm>
        </p:spPr>
        <p:txBody>
          <a:bodyPr/>
          <a:lstStyle/>
          <a:p>
            <a:r>
              <a:rPr lang="ru-RU" sz="2000" b="1" dirty="0">
                <a:solidFill>
                  <a:srgbClr val="C60000"/>
                </a:solidFill>
              </a:rPr>
              <a:t>ПРИНЦИПЫ ФОРМИРОВАНИЯ </a:t>
            </a:r>
            <a:r>
              <a:rPr lang="ru-RU" sz="2000" b="1" dirty="0" smtClean="0">
                <a:solidFill>
                  <a:srgbClr val="C60000"/>
                </a:solidFill>
              </a:rPr>
              <a:t/>
            </a:r>
            <a:br>
              <a:rPr lang="ru-RU" sz="2000" b="1" dirty="0" smtClean="0">
                <a:solidFill>
                  <a:srgbClr val="C60000"/>
                </a:solidFill>
              </a:rPr>
            </a:br>
            <a:r>
              <a:rPr lang="ru-RU" sz="2000" b="1" dirty="0" smtClean="0"/>
              <a:t>ИНФОРМАЦИОННОГО </a:t>
            </a:r>
            <a:r>
              <a:rPr lang="ru-RU" sz="2000" b="1" dirty="0"/>
              <a:t>РЕСУРСА (продолжение)</a:t>
            </a:r>
          </a:p>
        </p:txBody>
      </p:sp>
      <p:sp>
        <p:nvSpPr>
          <p:cNvPr id="3" name="Текст 2"/>
          <p:cNvSpPr>
            <a:spLocks noGrp="1"/>
          </p:cNvSpPr>
          <p:nvPr>
            <p:ph type="body" sz="half" idx="2"/>
          </p:nvPr>
        </p:nvSpPr>
        <p:spPr>
          <a:xfrm>
            <a:off x="2043301" y="2135239"/>
            <a:ext cx="6717803" cy="4174081"/>
          </a:xfrm>
        </p:spPr>
        <p:txBody>
          <a:bodyPr/>
          <a:lstStyle/>
          <a:p>
            <a:endParaRPr lang="ru-RU" dirty="0">
              <a:latin typeface="PF DinDisplay Pro Medium" panose="02000506000000020004" pitchFamily="2" charset="0"/>
            </a:endParaRPr>
          </a:p>
          <a:p>
            <a:endParaRPr lang="ru-RU" dirty="0">
              <a:latin typeface="PF DinDisplay Pro Medium" panose="02000506000000020004" pitchFamily="2" charset="0"/>
            </a:endParaRPr>
          </a:p>
          <a:p>
            <a:endParaRPr lang="ru-RU"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6</a:t>
            </a:fld>
            <a:endParaRPr lang="ru-RU" dirty="0"/>
          </a:p>
        </p:txBody>
      </p:sp>
      <p:grpSp>
        <p:nvGrpSpPr>
          <p:cNvPr id="5" name="Группа 4"/>
          <p:cNvGrpSpPr/>
          <p:nvPr/>
        </p:nvGrpSpPr>
        <p:grpSpPr>
          <a:xfrm>
            <a:off x="1331640" y="1052736"/>
            <a:ext cx="711662" cy="1016658"/>
            <a:chOff x="0" y="4600921"/>
            <a:chExt cx="711662" cy="1016658"/>
          </a:xfrm>
          <a:scene3d>
            <a:camera prst="orthographicFront"/>
            <a:lightRig rig="threePt" dir="t">
              <a:rot lat="0" lon="0" rev="7500000"/>
            </a:lightRig>
          </a:scene3d>
        </p:grpSpPr>
        <p:sp>
          <p:nvSpPr>
            <p:cNvPr id="6" name="Нашивка 5"/>
            <p:cNvSpPr/>
            <p:nvPr/>
          </p:nvSpPr>
          <p:spPr>
            <a:xfrm rot="5400000">
              <a:off x="-152498" y="4753419"/>
              <a:ext cx="1016658" cy="711661"/>
            </a:xfrm>
            <a:prstGeom prst="chevron">
              <a:avLst/>
            </a:prstGeom>
            <a:gradFill>
              <a:gsLst>
                <a:gs pos="0">
                  <a:srgbClr val="00B050"/>
                </a:gs>
                <a:gs pos="80000">
                  <a:srgbClr val="FFFF00"/>
                </a:gs>
                <a:gs pos="100000">
                  <a:srgbClr val="92D050"/>
                </a:gs>
              </a:gsLst>
            </a:gradFill>
            <a:sp3d prstMaterial="plastic">
              <a:bevelT w="127000" h="25400" prst="relaxedInset"/>
            </a:sp3d>
          </p:spPr>
          <p:style>
            <a:lnRef idx="0">
              <a:schemeClr val="accent3">
                <a:shade val="80000"/>
                <a:hueOff val="218907"/>
                <a:satOff val="-1431"/>
                <a:lumOff val="24554"/>
                <a:alphaOff val="0"/>
              </a:schemeClr>
            </a:lnRef>
            <a:fillRef idx="3">
              <a:schemeClr val="accent3">
                <a:shade val="80000"/>
                <a:hueOff val="218907"/>
                <a:satOff val="-1431"/>
                <a:lumOff val="24554"/>
                <a:alphaOff val="0"/>
              </a:schemeClr>
            </a:fillRef>
            <a:effectRef idx="2">
              <a:schemeClr val="accent3">
                <a:shade val="80000"/>
                <a:hueOff val="218907"/>
                <a:satOff val="-1431"/>
                <a:lumOff val="24554"/>
                <a:alphaOff val="0"/>
              </a:schemeClr>
            </a:effectRef>
            <a:fontRef idx="minor">
              <a:schemeClr val="lt1"/>
            </a:fontRef>
          </p:style>
        </p:sp>
        <p:sp>
          <p:nvSpPr>
            <p:cNvPr id="7" name="Нашивка 4"/>
            <p:cNvSpPr/>
            <p:nvPr/>
          </p:nvSpPr>
          <p:spPr>
            <a:xfrm>
              <a:off x="1" y="4956752"/>
              <a:ext cx="711661" cy="30499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endParaRPr lang="ru-RU" sz="2000" kern="1200" dirty="0">
                <a:latin typeface="PF DinDisplay Pro Medium" panose="02000506000000020004" pitchFamily="2" charset="0"/>
              </a:endParaRPr>
            </a:p>
          </p:txBody>
        </p:sp>
      </p:grpSp>
      <p:sp>
        <p:nvSpPr>
          <p:cNvPr id="8" name="Прямоугольник 7"/>
          <p:cNvSpPr/>
          <p:nvPr/>
        </p:nvSpPr>
        <p:spPr>
          <a:xfrm>
            <a:off x="2043302" y="1262909"/>
            <a:ext cx="7817218" cy="596310"/>
          </a:xfrm>
          <a:prstGeom prst="rect">
            <a:avLst/>
          </a:prstGeom>
          <a:scene3d>
            <a:camera prst="orthographicFront"/>
            <a:lightRig rig="threePt" dir="t">
              <a:rot lat="0" lon="0" rev="7500000"/>
            </a:lightRig>
          </a:scene3d>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42240" tIns="12700" rIns="12700" bIns="12700" numCol="1" spcCol="1270" anchor="ctr" anchorCtr="0">
            <a:noAutofit/>
          </a:bodyPr>
          <a:lstStyle/>
          <a:p>
            <a:pPr marL="0" lvl="1" algn="l" defTabSz="889000" rtl="0">
              <a:lnSpc>
                <a:spcPct val="90000"/>
              </a:lnSpc>
              <a:spcBef>
                <a:spcPct val="0"/>
              </a:spcBef>
              <a:spcAft>
                <a:spcPct val="15000"/>
              </a:spcAft>
            </a:pPr>
            <a:endParaRPr lang="ru-RU" sz="2000" kern="1200" dirty="0">
              <a:latin typeface="PF DinDisplay Pro Medium" panose="02000506000000020004" pitchFamily="2" charset="0"/>
            </a:endParaRPr>
          </a:p>
        </p:txBody>
      </p:sp>
      <p:grpSp>
        <p:nvGrpSpPr>
          <p:cNvPr id="9" name="Группа 8"/>
          <p:cNvGrpSpPr/>
          <p:nvPr/>
        </p:nvGrpSpPr>
        <p:grpSpPr>
          <a:xfrm>
            <a:off x="2048204" y="1132547"/>
            <a:ext cx="6743389" cy="624565"/>
            <a:chOff x="672609" y="4332116"/>
            <a:chExt cx="6743389" cy="624565"/>
          </a:xfrm>
          <a:scene3d>
            <a:camera prst="orthographicFront"/>
            <a:lightRig rig="threePt" dir="t">
              <a:rot lat="0" lon="0" rev="7500000"/>
            </a:lightRig>
          </a:scene3d>
        </p:grpSpPr>
        <p:sp>
          <p:nvSpPr>
            <p:cNvPr id="10" name="Прямоугольник с двумя скругленными соседними углами 9"/>
            <p:cNvSpPr/>
            <p:nvPr/>
          </p:nvSpPr>
          <p:spPr>
            <a:xfrm rot="5400000">
              <a:off x="3732021" y="1272704"/>
              <a:ext cx="624565" cy="6743389"/>
            </a:xfrm>
            <a:prstGeom prst="round2SameRect">
              <a:avLst/>
            </a:prstGeom>
            <a:sp3d extrusionH="190500" prstMaterial="dkEdge">
              <a:bevelT w="135400" h="16350" prst="relaxedInset"/>
              <a:contourClr>
                <a:schemeClr val="bg1"/>
              </a:contourClr>
            </a:sp3d>
          </p:spPr>
          <p:style>
            <a:lnRef idx="1">
              <a:schemeClr val="accent3">
                <a:shade val="80000"/>
                <a:hueOff val="203692"/>
                <a:satOff val="10483"/>
                <a:lumOff val="20173"/>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1" name="Прямоугольник 10"/>
            <p:cNvSpPr/>
            <p:nvPr/>
          </p:nvSpPr>
          <p:spPr>
            <a:xfrm>
              <a:off x="672610" y="4362605"/>
              <a:ext cx="6712900" cy="563587"/>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ru-RU" sz="1900" b="1" i="0" kern="1200" dirty="0" smtClean="0">
                  <a:latin typeface="Tahoma" panose="020B0604030504040204" pitchFamily="34" charset="0"/>
                  <a:ea typeface="Tahoma" panose="020B0604030504040204" pitchFamily="34" charset="0"/>
                  <a:cs typeface="Tahoma" panose="020B0604030504040204" pitchFamily="34" charset="0"/>
                </a:rPr>
                <a:t>соблюдение охраняемой законом тайны:</a:t>
              </a:r>
              <a:endParaRPr lang="ru-RU" sz="1900" kern="1200" dirty="0">
                <a:latin typeface="Tahoma" panose="020B0604030504040204" pitchFamily="34" charset="0"/>
                <a:ea typeface="Tahoma" panose="020B0604030504040204" pitchFamily="34" charset="0"/>
                <a:cs typeface="Tahoma" panose="020B0604030504040204" pitchFamily="34" charset="0"/>
              </a:endParaRPr>
            </a:p>
          </p:txBody>
        </p:sp>
      </p:grpSp>
      <p:sp>
        <p:nvSpPr>
          <p:cNvPr id="15" name="Прямоугольник 14"/>
          <p:cNvSpPr/>
          <p:nvPr/>
        </p:nvSpPr>
        <p:spPr>
          <a:xfrm>
            <a:off x="395536" y="-34067418"/>
            <a:ext cx="8748464" cy="2677656"/>
          </a:xfrm>
          <a:prstGeom prst="rect">
            <a:avLst/>
          </a:prstGeom>
        </p:spPr>
        <p:txBody>
          <a:bodyPr wrap="square">
            <a:spAutoFit/>
          </a:bodyPr>
          <a:lstStyle/>
          <a:p>
            <a:pPr>
              <a:lnSpc>
                <a:spcPct val="120000"/>
              </a:lnSpc>
            </a:pPr>
            <a:r>
              <a:rPr lang="ru-RU" sz="1400" b="1" dirty="0">
                <a:latin typeface="+mn-lt"/>
                <a:cs typeface="Times New Roman" panose="02020603050405020304" pitchFamily="18" charset="0"/>
              </a:rPr>
              <a:t>▪ </a:t>
            </a:r>
            <a:r>
              <a:rPr lang="ru-RU" sz="1400" b="1" dirty="0">
                <a:latin typeface="+mn-lt"/>
              </a:rPr>
              <a:t>соблюдение охраняемой законом тайны: </a:t>
            </a:r>
          </a:p>
          <a:p>
            <a:pPr marL="1257300" lvl="2" indent="-342900">
              <a:lnSpc>
                <a:spcPct val="120000"/>
              </a:lnSpc>
              <a:buFont typeface="Wingdings" panose="05000000000000000000" pitchFamily="2" charset="2"/>
              <a:buChar char="ü"/>
            </a:pPr>
            <a:r>
              <a:rPr lang="ru-RU" sz="1400" b="1" dirty="0">
                <a:solidFill>
                  <a:srgbClr val="C00000"/>
                </a:solidFill>
                <a:latin typeface="+mn-lt"/>
              </a:rPr>
              <a:t>Налоговой тайны: </a:t>
            </a:r>
            <a:r>
              <a:rPr lang="ru-RU" sz="1400" dirty="0">
                <a:latin typeface="+mn-lt"/>
              </a:rPr>
              <a:t>Согласие участников налоговому органу на общедоступность сведений, составляющих налоговую тайну (Приказ ФНС России от 15.11.2016 № ММВ-7-17/615, Форма по КНД 1110058)</a:t>
            </a:r>
          </a:p>
          <a:p>
            <a:pPr lvl="2">
              <a:lnSpc>
                <a:spcPct val="120000"/>
              </a:lnSpc>
            </a:pPr>
            <a:r>
              <a:rPr lang="ru-RU" sz="1400" b="1" dirty="0">
                <a:solidFill>
                  <a:srgbClr val="FF0000"/>
                </a:solidFill>
                <a:latin typeface="+mn-lt"/>
              </a:rPr>
              <a:t>           Согласия направлять по ТКС, начиная с 25.10.2018!!!</a:t>
            </a:r>
          </a:p>
          <a:p>
            <a:pPr lvl="2">
              <a:lnSpc>
                <a:spcPct val="120000"/>
              </a:lnSpc>
            </a:pPr>
            <a:endParaRPr lang="ru-RU" sz="1400" dirty="0">
              <a:latin typeface="+mn-lt"/>
            </a:endParaRPr>
          </a:p>
          <a:p>
            <a:pPr marL="1257300" lvl="2" indent="-342900">
              <a:lnSpc>
                <a:spcPct val="120000"/>
              </a:lnSpc>
              <a:buFont typeface="Wingdings" panose="05000000000000000000" pitchFamily="2" charset="2"/>
              <a:buChar char="ü"/>
            </a:pPr>
            <a:r>
              <a:rPr lang="ru-RU" sz="1400" b="1" dirty="0">
                <a:solidFill>
                  <a:srgbClr val="C00000"/>
                </a:solidFill>
                <a:latin typeface="+mn-lt"/>
              </a:rPr>
              <a:t>Коммерческой тайны: </a:t>
            </a:r>
            <a:r>
              <a:rPr lang="ru-RU" sz="1400" dirty="0">
                <a:latin typeface="+mn-lt"/>
              </a:rPr>
              <a:t>Согласие участников на раскрытие сведений о контрагенте в части информации о наличии признаков несформированного источника применения налоговых вычетов по НДС по операциям с ними (</a:t>
            </a:r>
            <a:r>
              <a:rPr lang="ru-RU" sz="1400" b="1" dirty="0">
                <a:solidFill>
                  <a:srgbClr val="FA0000"/>
                </a:solidFill>
                <a:latin typeface="+mn-lt"/>
              </a:rPr>
              <a:t>указывается в договорах или оформляется отдельным документом</a:t>
            </a:r>
            <a:endParaRPr lang="ru-RU" sz="1400" dirty="0">
              <a:latin typeface="+mn-lt"/>
            </a:endParaRPr>
          </a:p>
        </p:txBody>
      </p:sp>
      <p:sp>
        <p:nvSpPr>
          <p:cNvPr id="16" name="Прямоугольник 15"/>
          <p:cNvSpPr/>
          <p:nvPr/>
        </p:nvSpPr>
        <p:spPr>
          <a:xfrm>
            <a:off x="1691681" y="2165939"/>
            <a:ext cx="7112990" cy="4093428"/>
          </a:xfrm>
          <a:prstGeom prst="rect">
            <a:avLst/>
          </a:prstGeom>
        </p:spPr>
        <p:txBody>
          <a:bodyPr wrap="square">
            <a:spAutoFit/>
          </a:bodyPr>
          <a:lstStyle/>
          <a:p>
            <a:r>
              <a:rPr lang="ru-RU" sz="2000" b="1" u="sng" dirty="0">
                <a:solidFill>
                  <a:srgbClr val="C60000"/>
                </a:solidFill>
                <a:latin typeface="Tahoma" panose="020B0604030504040204" pitchFamily="34" charset="0"/>
                <a:ea typeface="Tahoma" panose="020B0604030504040204" pitchFamily="34" charset="0"/>
                <a:cs typeface="Tahoma" panose="020B0604030504040204" pitchFamily="34" charset="0"/>
              </a:rPr>
              <a:t>Налоговая тайна</a:t>
            </a:r>
            <a:r>
              <a:rPr lang="ru-RU" sz="2000" b="1" dirty="0">
                <a:solidFill>
                  <a:srgbClr val="C60000"/>
                </a:solidFill>
                <a:latin typeface="Tahoma" panose="020B0604030504040204" pitchFamily="34" charset="0"/>
                <a:ea typeface="Tahoma" panose="020B0604030504040204" pitchFamily="34" charset="0"/>
                <a:cs typeface="Tahoma" panose="020B0604030504040204" pitchFamily="34" charset="0"/>
              </a:rPr>
              <a:t>: </a:t>
            </a:r>
            <a:r>
              <a:rPr lang="ru-RU" sz="2000" dirty="0">
                <a:latin typeface="Tahoma" panose="020B0604030504040204" pitchFamily="34" charset="0"/>
                <a:ea typeface="Tahoma" panose="020B0604030504040204" pitchFamily="34" charset="0"/>
                <a:cs typeface="Tahoma" panose="020B0604030504040204" pitchFamily="34" charset="0"/>
              </a:rPr>
              <a:t>Согласие участников налоговому органу по утвержденной форме на общедоступность сведений, которые составляют налоговую тайну </a:t>
            </a:r>
            <a:r>
              <a:rPr lang="ru-RU" sz="2000" i="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(Приказ ФНС России от 15.11.2016 № ММВ-7-17/615, Форма по КНД 1110058</a:t>
            </a:r>
            <a:r>
              <a:rPr lang="ru-RU" sz="2000" i="1" dirty="0" smtClean="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t>
            </a:r>
          </a:p>
          <a:p>
            <a:r>
              <a:rPr lang="ru-RU" sz="2000" b="1" dirty="0">
                <a:solidFill>
                  <a:srgbClr val="FF0000"/>
                </a:solidFill>
                <a:latin typeface="+mn-lt"/>
              </a:rPr>
              <a:t>Согласия направлять по </a:t>
            </a:r>
            <a:r>
              <a:rPr lang="ru-RU" sz="2000" b="1" dirty="0" smtClean="0">
                <a:solidFill>
                  <a:srgbClr val="FF0000"/>
                </a:solidFill>
                <a:latin typeface="+mn-lt"/>
              </a:rPr>
              <a:t>ТКС</a:t>
            </a:r>
            <a:endParaRPr lang="ru-RU" sz="2000" b="1" dirty="0">
              <a:solidFill>
                <a:srgbClr val="FF0000"/>
              </a:solidFill>
              <a:latin typeface="+mn-lt"/>
            </a:endParaRPr>
          </a:p>
          <a:p>
            <a:endParaRPr lang="ru-RU" sz="2000" dirty="0">
              <a:solidFill>
                <a:schemeClr val="accent6">
                  <a:lumMod val="50000"/>
                </a:schemeClr>
              </a:solidFill>
              <a:latin typeface="+mn-lt"/>
              <a:ea typeface="Tahoma" panose="020B0604030504040204" pitchFamily="34" charset="0"/>
              <a:cs typeface="Tahoma" panose="020B0604030504040204" pitchFamily="34" charset="0"/>
            </a:endParaRPr>
          </a:p>
          <a:p>
            <a:r>
              <a:rPr lang="ru-RU" sz="2000" b="1" u="sng" dirty="0" smtClean="0">
                <a:solidFill>
                  <a:srgbClr val="C60000"/>
                </a:solidFill>
                <a:latin typeface="+mn-lt"/>
                <a:ea typeface="Tahoma" panose="020B0604030504040204" pitchFamily="34" charset="0"/>
                <a:cs typeface="Tahoma" panose="020B0604030504040204" pitchFamily="34" charset="0"/>
              </a:rPr>
              <a:t>Коммерческая </a:t>
            </a:r>
            <a:r>
              <a:rPr lang="ru-RU" sz="2000" b="1" u="sng" dirty="0">
                <a:solidFill>
                  <a:srgbClr val="C60000"/>
                </a:solidFill>
                <a:latin typeface="+mn-lt"/>
                <a:ea typeface="Tahoma" panose="020B0604030504040204" pitchFamily="34" charset="0"/>
                <a:cs typeface="Tahoma" panose="020B0604030504040204" pitchFamily="34" charset="0"/>
              </a:rPr>
              <a:t>тайна:</a:t>
            </a:r>
            <a:r>
              <a:rPr lang="ru-RU" sz="2000" b="1" dirty="0">
                <a:latin typeface="+mn-lt"/>
                <a:ea typeface="Tahoma" panose="020B0604030504040204" pitchFamily="34" charset="0"/>
                <a:cs typeface="Tahoma" panose="020B0604030504040204" pitchFamily="34" charset="0"/>
              </a:rPr>
              <a:t> </a:t>
            </a:r>
            <a:r>
              <a:rPr lang="ru-RU" sz="2000" dirty="0">
                <a:latin typeface="+mn-lt"/>
                <a:ea typeface="Tahoma" panose="020B0604030504040204" pitchFamily="34" charset="0"/>
                <a:cs typeface="Tahoma" panose="020B0604030504040204" pitchFamily="34" charset="0"/>
              </a:rPr>
              <a:t>Согласие участников на общедоступность сведений о наличии признаков несформированного источника применения налоговых вычетов по НДС по операциям с </a:t>
            </a:r>
            <a:r>
              <a:rPr lang="ru-RU" sz="2000" dirty="0" smtClean="0">
                <a:latin typeface="+mn-lt"/>
                <a:ea typeface="Tahoma" panose="020B0604030504040204" pitchFamily="34" charset="0"/>
                <a:cs typeface="Tahoma" panose="020B0604030504040204" pitchFamily="34" charset="0"/>
              </a:rPr>
              <a:t>ними</a:t>
            </a:r>
          </a:p>
          <a:p>
            <a:r>
              <a:rPr lang="ru-RU" sz="2000" b="1" dirty="0" smtClean="0">
                <a:solidFill>
                  <a:srgbClr val="FA0000"/>
                </a:solidFill>
                <a:latin typeface="+mn-lt"/>
              </a:rPr>
              <a:t>указывается </a:t>
            </a:r>
            <a:r>
              <a:rPr lang="ru-RU" sz="2000" b="1" dirty="0">
                <a:solidFill>
                  <a:srgbClr val="FA0000"/>
                </a:solidFill>
                <a:latin typeface="+mn-lt"/>
              </a:rPr>
              <a:t>в договорах или оформляется отдельным документом</a:t>
            </a:r>
            <a:endParaRPr lang="ru-RU" sz="2000" dirty="0">
              <a:solidFill>
                <a:schemeClr val="accent6">
                  <a:lumMod val="50000"/>
                </a:schemeClr>
              </a:solidFill>
              <a:latin typeface="+mn-lt"/>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xmlns="" val="625377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2527" y="332882"/>
            <a:ext cx="7416000" cy="719854"/>
          </a:xfrm>
        </p:spPr>
        <p:txBody>
          <a:bodyPr/>
          <a:lstStyle/>
          <a:p>
            <a:r>
              <a:rPr lang="ru-RU" sz="2000" b="1" dirty="0" smtClean="0"/>
              <a:t>Алгоритм формирования Информационного ресурса</a:t>
            </a:r>
            <a:br>
              <a:rPr lang="ru-RU" sz="2000" b="1" dirty="0" smtClean="0"/>
            </a:br>
            <a:r>
              <a:rPr lang="ru-RU" sz="2000" b="1" dirty="0" smtClean="0">
                <a:solidFill>
                  <a:srgbClr val="C00000"/>
                </a:solidFill>
              </a:rPr>
              <a:t>Основные </a:t>
            </a:r>
            <a:r>
              <a:rPr lang="ru-RU" sz="2000" b="1" dirty="0">
                <a:solidFill>
                  <a:srgbClr val="C00000"/>
                </a:solidFill>
              </a:rPr>
              <a:t>понятия</a:t>
            </a:r>
          </a:p>
        </p:txBody>
      </p:sp>
      <p:sp>
        <p:nvSpPr>
          <p:cNvPr id="3" name="Текст 2"/>
          <p:cNvSpPr>
            <a:spLocks noGrp="1"/>
          </p:cNvSpPr>
          <p:nvPr>
            <p:ph type="body" sz="half" idx="2"/>
          </p:nvPr>
        </p:nvSpPr>
        <p:spPr>
          <a:xfrm>
            <a:off x="1199643" y="1114884"/>
            <a:ext cx="7416000" cy="4189406"/>
          </a:xfrm>
        </p:spPr>
        <p:txBody>
          <a:bodyPr>
            <a:normAutofit lnSpcReduction="10000"/>
          </a:bodyPr>
          <a:lstStyle/>
          <a:p>
            <a:endParaRPr lang="ru-RU" b="1" dirty="0" smtClean="0">
              <a:solidFill>
                <a:srgbClr val="C00000"/>
              </a:solidFill>
            </a:endParaRPr>
          </a:p>
          <a:p>
            <a:pPr algn="just"/>
            <a:r>
              <a:rPr lang="ru-RU" b="1" dirty="0" smtClean="0">
                <a:solidFill>
                  <a:srgbClr val="C00000"/>
                </a:solidFill>
              </a:rPr>
              <a:t>«</a:t>
            </a:r>
            <a:r>
              <a:rPr lang="ru-RU" b="1" dirty="0">
                <a:solidFill>
                  <a:srgbClr val="C00000"/>
                </a:solidFill>
              </a:rPr>
              <a:t>Разрыв» </a:t>
            </a:r>
            <a:r>
              <a:rPr lang="ru-RU" b="1" dirty="0"/>
              <a:t>- отсутствие в бюджете сформированного источника для применения правомерной налоговой выгоды в виде вычета НДС </a:t>
            </a:r>
            <a:r>
              <a:rPr lang="ru-RU" b="1" dirty="0" smtClean="0"/>
              <a:t>налогоплательщиком.  </a:t>
            </a:r>
          </a:p>
          <a:p>
            <a:pPr algn="just"/>
            <a:endParaRPr lang="ru-RU" b="1" dirty="0"/>
          </a:p>
          <a:p>
            <a:pPr algn="just">
              <a:spcAft>
                <a:spcPts val="1200"/>
              </a:spcAft>
            </a:pPr>
            <a:r>
              <a:rPr lang="ru-RU" b="1" dirty="0" smtClean="0"/>
              <a:t>«</a:t>
            </a:r>
            <a:r>
              <a:rPr lang="ru-RU" b="1" dirty="0"/>
              <a:t>Разрывом» признается отсутствие источника для вычета НДС не только в отношении прямой сделки налогоплательщика с продавцом (подрядчиком, исполнителем), но и в ситуации, когда продавец (подрядчик, исполнитель) или его контрагенты не обеспечили наличие источника для применения вычета </a:t>
            </a:r>
            <a:r>
              <a:rPr lang="ru-RU" b="1" u="sng" dirty="0"/>
              <a:t>по сделкам в связанной цепочке </a:t>
            </a:r>
            <a:r>
              <a:rPr lang="ru-RU" b="1" dirty="0"/>
              <a:t>(цепочке движения товаров, работ, услуг).</a:t>
            </a:r>
          </a:p>
          <a:p>
            <a:endParaRPr lang="ru-RU" sz="1200"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7</a:t>
            </a:fld>
            <a:endParaRPr lang="ru-RU" dirty="0"/>
          </a:p>
        </p:txBody>
      </p:sp>
      <p:sp>
        <p:nvSpPr>
          <p:cNvPr id="5" name="Пятиугольник 4"/>
          <p:cNvSpPr/>
          <p:nvPr/>
        </p:nvSpPr>
        <p:spPr>
          <a:xfrm>
            <a:off x="1335540" y="5674597"/>
            <a:ext cx="1728193" cy="469130"/>
          </a:xfrm>
          <a:prstGeom prst="homePlate">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Нашивка 6"/>
          <p:cNvSpPr/>
          <p:nvPr/>
        </p:nvSpPr>
        <p:spPr>
          <a:xfrm>
            <a:off x="3059833" y="5663125"/>
            <a:ext cx="1584176" cy="467854"/>
          </a:xfrm>
          <a:prstGeom prst="chevron">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Нашивка 9"/>
          <p:cNvSpPr/>
          <p:nvPr/>
        </p:nvSpPr>
        <p:spPr>
          <a:xfrm>
            <a:off x="4932040" y="5663125"/>
            <a:ext cx="2016224" cy="467854"/>
          </a:xfrm>
          <a:prstGeom prst="chevron">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Нашивка 10"/>
          <p:cNvSpPr/>
          <p:nvPr/>
        </p:nvSpPr>
        <p:spPr>
          <a:xfrm>
            <a:off x="6948264" y="5661248"/>
            <a:ext cx="1728192" cy="467854"/>
          </a:xfrm>
          <a:prstGeom prst="chevron">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3" name="Прямая соединительная линия 12"/>
          <p:cNvCxnSpPr/>
          <p:nvPr/>
        </p:nvCxnSpPr>
        <p:spPr>
          <a:xfrm>
            <a:off x="4606420" y="5626923"/>
            <a:ext cx="253612" cy="252028"/>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flipH="1">
            <a:off x="4551506" y="5862293"/>
            <a:ext cx="329021" cy="396044"/>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flipH="1">
            <a:off x="4606420" y="5431648"/>
            <a:ext cx="126806" cy="22960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pic>
        <p:nvPicPr>
          <p:cNvPr id="23" name="Рисунок 2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79712" y="5698931"/>
            <a:ext cx="396093" cy="396093"/>
          </a:xfrm>
          <a:prstGeom prst="rect">
            <a:avLst/>
          </a:prstGeom>
        </p:spPr>
      </p:pic>
      <p:pic>
        <p:nvPicPr>
          <p:cNvPr id="24" name="Рисунок 2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99843" y="5698931"/>
            <a:ext cx="396093" cy="396093"/>
          </a:xfrm>
          <a:prstGeom prst="rect">
            <a:avLst/>
          </a:prstGeom>
        </p:spPr>
      </p:pic>
      <p:pic>
        <p:nvPicPr>
          <p:cNvPr id="25" name="Рисунок 2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814113" y="5683751"/>
            <a:ext cx="396093" cy="396093"/>
          </a:xfrm>
          <a:prstGeom prst="rect">
            <a:avLst/>
          </a:prstGeom>
        </p:spPr>
      </p:pic>
      <p:pic>
        <p:nvPicPr>
          <p:cNvPr id="26" name="Рисунок 2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614313" y="5680904"/>
            <a:ext cx="396093" cy="396093"/>
          </a:xfrm>
          <a:prstGeom prst="rect">
            <a:avLst/>
          </a:prstGeom>
        </p:spPr>
      </p:pic>
    </p:spTree>
    <p:extLst>
      <p:ext uri="{BB962C8B-B14F-4D97-AF65-F5344CB8AC3E}">
        <p14:creationId xmlns:p14="http://schemas.microsoft.com/office/powerpoint/2010/main" xmlns="" val="20688937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2527" y="332882"/>
            <a:ext cx="7416000" cy="719854"/>
          </a:xfrm>
        </p:spPr>
        <p:txBody>
          <a:bodyPr/>
          <a:lstStyle/>
          <a:p>
            <a:r>
              <a:rPr lang="ru-RU" sz="2000" b="1" dirty="0" smtClean="0"/>
              <a:t>Алгоритм формирования Информационного ресурса</a:t>
            </a:r>
            <a:br>
              <a:rPr lang="ru-RU" sz="2000" b="1" dirty="0" smtClean="0"/>
            </a:br>
            <a:r>
              <a:rPr lang="ru-RU" sz="2000" b="1" dirty="0" smtClean="0">
                <a:solidFill>
                  <a:srgbClr val="C00000"/>
                </a:solidFill>
              </a:rPr>
              <a:t>Основные </a:t>
            </a:r>
            <a:r>
              <a:rPr lang="ru-RU" sz="2000" b="1" dirty="0">
                <a:solidFill>
                  <a:srgbClr val="C00000"/>
                </a:solidFill>
              </a:rPr>
              <a:t>понятия</a:t>
            </a:r>
          </a:p>
        </p:txBody>
      </p:sp>
      <p:sp>
        <p:nvSpPr>
          <p:cNvPr id="3" name="Текст 2"/>
          <p:cNvSpPr>
            <a:spLocks noGrp="1"/>
          </p:cNvSpPr>
          <p:nvPr>
            <p:ph type="body" sz="half" idx="2"/>
          </p:nvPr>
        </p:nvSpPr>
        <p:spPr>
          <a:xfrm>
            <a:off x="1199643" y="1114884"/>
            <a:ext cx="7416000" cy="4189406"/>
          </a:xfrm>
        </p:spPr>
        <p:txBody>
          <a:bodyPr>
            <a:normAutofit/>
          </a:bodyPr>
          <a:lstStyle/>
          <a:p>
            <a:pPr>
              <a:spcAft>
                <a:spcPts val="1200"/>
              </a:spcAft>
            </a:pPr>
            <a:endParaRPr lang="ru-RU" sz="1200" b="1" dirty="0" smtClean="0">
              <a:solidFill>
                <a:srgbClr val="C00000"/>
              </a:solidFill>
            </a:endParaRPr>
          </a:p>
          <a:p>
            <a:pPr>
              <a:spcAft>
                <a:spcPts val="1200"/>
              </a:spcAft>
            </a:pPr>
            <a:endParaRPr lang="ru-RU" sz="1200" b="1" dirty="0">
              <a:solidFill>
                <a:srgbClr val="C00000"/>
              </a:solidFill>
            </a:endParaRPr>
          </a:p>
          <a:p>
            <a:pPr algn="just">
              <a:spcAft>
                <a:spcPts val="1200"/>
              </a:spcAft>
            </a:pPr>
            <a:r>
              <a:rPr lang="ru-RU" b="1" dirty="0" smtClean="0">
                <a:solidFill>
                  <a:srgbClr val="C00000"/>
                </a:solidFill>
              </a:rPr>
              <a:t>«</a:t>
            </a:r>
            <a:r>
              <a:rPr lang="ru-RU" b="1" dirty="0">
                <a:solidFill>
                  <a:srgbClr val="C00000"/>
                </a:solidFill>
              </a:rPr>
              <a:t>Связанная цепочка» </a:t>
            </a:r>
            <a:r>
              <a:rPr lang="ru-RU" b="1" dirty="0"/>
              <a:t>- совокупность организаций и договорных взаимоотношений между ними от момента производства сырья или продукции (выполнения работы, оказания услуги) до момента потребления результата выполненных работ, оказанных услуг, реализации товара на экспорт либо на внутренний рынок для переработки. </a:t>
            </a:r>
            <a:endParaRPr lang="ru-RU" b="1" dirty="0" smtClean="0"/>
          </a:p>
          <a:p>
            <a:endParaRPr lang="ru-RU" sz="1200"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8</a:t>
            </a:fld>
            <a:endParaRPr lang="ru-RU" dirty="0"/>
          </a:p>
        </p:txBody>
      </p:sp>
      <p:sp>
        <p:nvSpPr>
          <p:cNvPr id="5" name="Пятиугольник 4"/>
          <p:cNvSpPr/>
          <p:nvPr/>
        </p:nvSpPr>
        <p:spPr>
          <a:xfrm>
            <a:off x="1331639" y="5661849"/>
            <a:ext cx="1728193" cy="469130"/>
          </a:xfrm>
          <a:prstGeom prst="homePlate">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Нашивка 6"/>
          <p:cNvSpPr/>
          <p:nvPr/>
        </p:nvSpPr>
        <p:spPr>
          <a:xfrm>
            <a:off x="3059833" y="5663125"/>
            <a:ext cx="1584176" cy="467854"/>
          </a:xfrm>
          <a:prstGeom prst="chevron">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Нашивка 9"/>
          <p:cNvSpPr/>
          <p:nvPr/>
        </p:nvSpPr>
        <p:spPr>
          <a:xfrm>
            <a:off x="4932040" y="5663125"/>
            <a:ext cx="2016224" cy="467854"/>
          </a:xfrm>
          <a:prstGeom prst="chevron">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Нашивка 10"/>
          <p:cNvSpPr/>
          <p:nvPr/>
        </p:nvSpPr>
        <p:spPr>
          <a:xfrm>
            <a:off x="6948264" y="5661248"/>
            <a:ext cx="1728192" cy="467854"/>
          </a:xfrm>
          <a:prstGeom prst="chevron">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3" name="Прямая соединительная линия 12"/>
          <p:cNvCxnSpPr/>
          <p:nvPr/>
        </p:nvCxnSpPr>
        <p:spPr>
          <a:xfrm>
            <a:off x="4606420" y="5626923"/>
            <a:ext cx="253612" cy="252028"/>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flipH="1">
            <a:off x="4551506" y="5862293"/>
            <a:ext cx="329021" cy="396044"/>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flipH="1">
            <a:off x="4606420" y="5431648"/>
            <a:ext cx="126806" cy="22960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pic>
        <p:nvPicPr>
          <p:cNvPr id="23" name="Рисунок 2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79712" y="5698931"/>
            <a:ext cx="396093" cy="396093"/>
          </a:xfrm>
          <a:prstGeom prst="rect">
            <a:avLst/>
          </a:prstGeom>
        </p:spPr>
      </p:pic>
      <p:pic>
        <p:nvPicPr>
          <p:cNvPr id="24" name="Рисунок 2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99843" y="5698931"/>
            <a:ext cx="396093" cy="396093"/>
          </a:xfrm>
          <a:prstGeom prst="rect">
            <a:avLst/>
          </a:prstGeom>
        </p:spPr>
      </p:pic>
      <p:pic>
        <p:nvPicPr>
          <p:cNvPr id="25" name="Рисунок 2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814113" y="5683751"/>
            <a:ext cx="396093" cy="396093"/>
          </a:xfrm>
          <a:prstGeom prst="rect">
            <a:avLst/>
          </a:prstGeom>
        </p:spPr>
      </p:pic>
      <p:pic>
        <p:nvPicPr>
          <p:cNvPr id="26" name="Рисунок 2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614313" y="5680904"/>
            <a:ext cx="396093" cy="396093"/>
          </a:xfrm>
          <a:prstGeom prst="rect">
            <a:avLst/>
          </a:prstGeom>
        </p:spPr>
      </p:pic>
    </p:spTree>
    <p:extLst>
      <p:ext uri="{BB962C8B-B14F-4D97-AF65-F5344CB8AC3E}">
        <p14:creationId xmlns:p14="http://schemas.microsoft.com/office/powerpoint/2010/main" xmlns="" val="18869871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2527" y="332882"/>
            <a:ext cx="7416000" cy="719854"/>
          </a:xfrm>
        </p:spPr>
        <p:txBody>
          <a:bodyPr/>
          <a:lstStyle/>
          <a:p>
            <a:r>
              <a:rPr lang="ru-RU" sz="2000" b="1" dirty="0" smtClean="0"/>
              <a:t>Алгоритм формирования Информационного ресурса</a:t>
            </a:r>
            <a:br>
              <a:rPr lang="ru-RU" sz="2000" b="1" dirty="0" smtClean="0"/>
            </a:br>
            <a:r>
              <a:rPr lang="ru-RU" sz="2000" b="1" dirty="0" smtClean="0">
                <a:solidFill>
                  <a:srgbClr val="C00000"/>
                </a:solidFill>
              </a:rPr>
              <a:t>Основные </a:t>
            </a:r>
            <a:r>
              <a:rPr lang="ru-RU" sz="2000" b="1" dirty="0">
                <a:solidFill>
                  <a:srgbClr val="C00000"/>
                </a:solidFill>
              </a:rPr>
              <a:t>понятия</a:t>
            </a:r>
          </a:p>
        </p:txBody>
      </p:sp>
      <p:sp>
        <p:nvSpPr>
          <p:cNvPr id="3" name="Текст 2"/>
          <p:cNvSpPr>
            <a:spLocks noGrp="1"/>
          </p:cNvSpPr>
          <p:nvPr>
            <p:ph type="body" sz="half" idx="2"/>
          </p:nvPr>
        </p:nvSpPr>
        <p:spPr>
          <a:xfrm>
            <a:off x="1199643" y="1114884"/>
            <a:ext cx="7416000" cy="4189406"/>
          </a:xfrm>
        </p:spPr>
        <p:txBody>
          <a:bodyPr>
            <a:normAutofit/>
          </a:bodyPr>
          <a:lstStyle/>
          <a:p>
            <a:pPr>
              <a:spcAft>
                <a:spcPts val="1200"/>
              </a:spcAft>
            </a:pPr>
            <a:endParaRPr lang="ru-RU" sz="1200" b="1" dirty="0" smtClean="0">
              <a:solidFill>
                <a:srgbClr val="C00000"/>
              </a:solidFill>
            </a:endParaRPr>
          </a:p>
          <a:p>
            <a:pPr>
              <a:spcAft>
                <a:spcPts val="1200"/>
              </a:spcAft>
            </a:pPr>
            <a:r>
              <a:rPr lang="ru-RU" b="1" dirty="0" smtClean="0">
                <a:solidFill>
                  <a:srgbClr val="C00000"/>
                </a:solidFill>
              </a:rPr>
              <a:t>«Урегулирование </a:t>
            </a:r>
            <a:r>
              <a:rPr lang="ru-RU" b="1" dirty="0">
                <a:solidFill>
                  <a:srgbClr val="C00000"/>
                </a:solidFill>
              </a:rPr>
              <a:t>разрыва»</a:t>
            </a:r>
            <a:r>
              <a:rPr lang="ru-RU" dirty="0"/>
              <a:t>:</a:t>
            </a:r>
          </a:p>
          <a:p>
            <a:pPr marL="361950" indent="-361950"/>
            <a:r>
              <a:rPr lang="ru-RU" dirty="0"/>
              <a:t>      </a:t>
            </a:r>
            <a:r>
              <a:rPr lang="ru-RU" dirty="0" smtClean="0"/>
              <a:t>          формирование </a:t>
            </a:r>
            <a:r>
              <a:rPr lang="ru-RU" dirty="0"/>
              <a:t>источника применения </a:t>
            </a:r>
            <a:r>
              <a:rPr lang="ru-RU" dirty="0" smtClean="0"/>
              <a:t>налогоплательщиком-   </a:t>
            </a:r>
          </a:p>
          <a:p>
            <a:pPr marL="361950" indent="-361950"/>
            <a:r>
              <a:rPr lang="ru-RU" dirty="0"/>
              <a:t> </a:t>
            </a:r>
            <a:r>
              <a:rPr lang="ru-RU" dirty="0" smtClean="0"/>
              <a:t>               покупателем </a:t>
            </a:r>
            <a:r>
              <a:rPr lang="ru-RU" dirty="0"/>
              <a:t>применения вычета НДС </a:t>
            </a:r>
            <a:r>
              <a:rPr lang="ru-RU" b="1" dirty="0"/>
              <a:t>(</a:t>
            </a:r>
            <a:r>
              <a:rPr lang="ru-RU" b="1" dirty="0">
                <a:solidFill>
                  <a:srgbClr val="000099"/>
                </a:solidFill>
              </a:rPr>
              <a:t>уплата НДС в бюджет </a:t>
            </a:r>
            <a:r>
              <a:rPr lang="ru-RU" b="1" dirty="0" smtClean="0">
                <a:solidFill>
                  <a:srgbClr val="000099"/>
                </a:solidFill>
              </a:rPr>
              <a:t> </a:t>
            </a:r>
          </a:p>
          <a:p>
            <a:pPr marL="361950" indent="-361950"/>
            <a:r>
              <a:rPr lang="ru-RU" b="1" dirty="0">
                <a:solidFill>
                  <a:srgbClr val="000099"/>
                </a:solidFill>
              </a:rPr>
              <a:t> </a:t>
            </a:r>
            <a:r>
              <a:rPr lang="ru-RU" b="1" dirty="0" smtClean="0">
                <a:solidFill>
                  <a:srgbClr val="000099"/>
                </a:solidFill>
              </a:rPr>
              <a:t>                продавцом</a:t>
            </a:r>
            <a:r>
              <a:rPr lang="ru-RU" b="1" dirty="0" smtClean="0"/>
              <a:t>)</a:t>
            </a:r>
            <a:r>
              <a:rPr lang="ru-RU" dirty="0" smtClean="0"/>
              <a:t>;</a:t>
            </a:r>
          </a:p>
          <a:p>
            <a:pPr marL="361950" indent="-361950"/>
            <a:endParaRPr lang="ru-RU" dirty="0"/>
          </a:p>
          <a:p>
            <a:r>
              <a:rPr lang="ru-RU" dirty="0"/>
              <a:t>      </a:t>
            </a:r>
            <a:r>
              <a:rPr lang="ru-RU" dirty="0" smtClean="0"/>
              <a:t>        неприменение </a:t>
            </a:r>
            <a:r>
              <a:rPr lang="ru-RU" dirty="0"/>
              <a:t>налогоплательщиком-покупателем вычета НДС </a:t>
            </a:r>
            <a:endParaRPr lang="ru-RU" dirty="0" smtClean="0"/>
          </a:p>
          <a:p>
            <a:r>
              <a:rPr lang="ru-RU" b="1" dirty="0"/>
              <a:t> </a:t>
            </a:r>
            <a:r>
              <a:rPr lang="ru-RU" b="1" dirty="0" smtClean="0"/>
              <a:t>              (</a:t>
            </a:r>
            <a:r>
              <a:rPr lang="ru-RU" b="1" dirty="0"/>
              <a:t>снятие </a:t>
            </a:r>
            <a:r>
              <a:rPr lang="ru-RU" b="1" dirty="0" smtClean="0"/>
              <a:t>вычета, </a:t>
            </a:r>
            <a:r>
              <a:rPr lang="ru-RU" b="1" dirty="0" smtClean="0">
                <a:solidFill>
                  <a:srgbClr val="000099"/>
                </a:solidFill>
              </a:rPr>
              <a:t>уплата сумм налога Покупателем)</a:t>
            </a:r>
            <a:r>
              <a:rPr lang="ru-RU" dirty="0" smtClean="0">
                <a:solidFill>
                  <a:srgbClr val="000099"/>
                </a:solidFill>
              </a:rPr>
              <a:t>.</a:t>
            </a:r>
            <a:endParaRPr lang="ru-RU" dirty="0">
              <a:solidFill>
                <a:srgbClr val="000099"/>
              </a:solidFill>
            </a:endParaRPr>
          </a:p>
          <a:p>
            <a:endParaRPr lang="ru-RU" sz="1200" dirty="0"/>
          </a:p>
        </p:txBody>
      </p:sp>
      <p:sp>
        <p:nvSpPr>
          <p:cNvPr id="4" name="Номер слайда 3"/>
          <p:cNvSpPr>
            <a:spLocks noGrp="1"/>
          </p:cNvSpPr>
          <p:nvPr>
            <p:ph type="sldNum" sz="quarter" idx="11"/>
          </p:nvPr>
        </p:nvSpPr>
        <p:spPr/>
        <p:txBody>
          <a:bodyPr/>
          <a:lstStyle/>
          <a:p>
            <a:pPr>
              <a:defRPr/>
            </a:pPr>
            <a:fld id="{6FD5317A-DBD9-4691-B2BC-116A6E951297}" type="slidenum">
              <a:rPr lang="ru-RU" smtClean="0"/>
              <a:pPr>
                <a:defRPr/>
              </a:pPr>
              <a:t>9</a:t>
            </a:fld>
            <a:endParaRPr lang="ru-RU" dirty="0"/>
          </a:p>
        </p:txBody>
      </p:sp>
      <p:sp>
        <p:nvSpPr>
          <p:cNvPr id="5" name="Пятиугольник 4"/>
          <p:cNvSpPr/>
          <p:nvPr/>
        </p:nvSpPr>
        <p:spPr>
          <a:xfrm>
            <a:off x="1331639" y="5661849"/>
            <a:ext cx="1728193" cy="469130"/>
          </a:xfrm>
          <a:prstGeom prst="homePlate">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Нашивка 6"/>
          <p:cNvSpPr/>
          <p:nvPr/>
        </p:nvSpPr>
        <p:spPr>
          <a:xfrm>
            <a:off x="3059833" y="5663125"/>
            <a:ext cx="1584176" cy="467854"/>
          </a:xfrm>
          <a:prstGeom prst="chevron">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Нашивка 9"/>
          <p:cNvSpPr/>
          <p:nvPr/>
        </p:nvSpPr>
        <p:spPr>
          <a:xfrm>
            <a:off x="4932040" y="5663125"/>
            <a:ext cx="2016224" cy="467854"/>
          </a:xfrm>
          <a:prstGeom prst="chevron">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Нашивка 10"/>
          <p:cNvSpPr/>
          <p:nvPr/>
        </p:nvSpPr>
        <p:spPr>
          <a:xfrm>
            <a:off x="6948264" y="5661248"/>
            <a:ext cx="1728192" cy="467854"/>
          </a:xfrm>
          <a:prstGeom prst="chevron">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3" name="Прямая соединительная линия 12"/>
          <p:cNvCxnSpPr/>
          <p:nvPr/>
        </p:nvCxnSpPr>
        <p:spPr>
          <a:xfrm>
            <a:off x="4606420" y="5626923"/>
            <a:ext cx="253612" cy="252028"/>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flipH="1">
            <a:off x="4551506" y="5862293"/>
            <a:ext cx="329021" cy="396044"/>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flipH="1">
            <a:off x="4606420" y="5431648"/>
            <a:ext cx="126806" cy="22960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pic>
        <p:nvPicPr>
          <p:cNvPr id="23" name="Рисунок 2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79712" y="5698931"/>
            <a:ext cx="396093" cy="396093"/>
          </a:xfrm>
          <a:prstGeom prst="rect">
            <a:avLst/>
          </a:prstGeom>
        </p:spPr>
      </p:pic>
      <p:pic>
        <p:nvPicPr>
          <p:cNvPr id="24" name="Рисунок 2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99843" y="5698931"/>
            <a:ext cx="396093" cy="396093"/>
          </a:xfrm>
          <a:prstGeom prst="rect">
            <a:avLst/>
          </a:prstGeom>
        </p:spPr>
      </p:pic>
      <p:pic>
        <p:nvPicPr>
          <p:cNvPr id="25" name="Рисунок 2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814113" y="5683751"/>
            <a:ext cx="396093" cy="396093"/>
          </a:xfrm>
          <a:prstGeom prst="rect">
            <a:avLst/>
          </a:prstGeom>
        </p:spPr>
      </p:pic>
      <p:pic>
        <p:nvPicPr>
          <p:cNvPr id="26" name="Рисунок 2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614313" y="5680904"/>
            <a:ext cx="396093" cy="396093"/>
          </a:xfrm>
          <a:prstGeom prst="rect">
            <a:avLst/>
          </a:prstGeom>
        </p:spPr>
      </p:pic>
      <p:sp>
        <p:nvSpPr>
          <p:cNvPr id="6" name="Плюс 5"/>
          <p:cNvSpPr/>
          <p:nvPr/>
        </p:nvSpPr>
        <p:spPr>
          <a:xfrm>
            <a:off x="1263358" y="2024211"/>
            <a:ext cx="914400" cy="914400"/>
          </a:xfrm>
          <a:prstGeom prst="mathPlu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множение 7"/>
          <p:cNvSpPr/>
          <p:nvPr/>
        </p:nvSpPr>
        <p:spPr>
          <a:xfrm>
            <a:off x="1280452" y="3303480"/>
            <a:ext cx="914400" cy="914400"/>
          </a:xfrm>
          <a:prstGeom prst="mathMultiply">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077402007"/>
      </p:ext>
    </p:extLst>
  </p:cSld>
  <p:clrMapOvr>
    <a:masterClrMapping/>
  </p:clrMapOvr>
  <p:timing>
    <p:tnLst>
      <p:par>
        <p:cTn id="1" dur="indefinite" restart="never" nodeType="tmRoot"/>
      </p:par>
    </p:tnLst>
  </p:timing>
</p:sld>
</file>

<file path=ppt/theme/theme1.xml><?xml version="1.0" encoding="utf-8"?>
<a:theme xmlns:a="http://schemas.openxmlformats.org/drawingml/2006/main" name="7_ME-RU">
  <a:themeElements>
    <a:clrScheme name="Moscow Exchange">
      <a:dk1>
        <a:srgbClr val="000000"/>
      </a:dk1>
      <a:lt1>
        <a:sysClr val="window" lastClr="FFFFFF"/>
      </a:lt1>
      <a:dk2>
        <a:srgbClr val="CCCCCC"/>
      </a:dk2>
      <a:lt2>
        <a:srgbClr val="E6E6E6"/>
      </a:lt2>
      <a:accent1>
        <a:srgbClr val="63B1E5"/>
      </a:accent1>
      <a:accent2>
        <a:srgbClr val="A2AD00"/>
      </a:accent2>
      <a:accent3>
        <a:srgbClr val="E26EB2"/>
      </a:accent3>
      <a:accent4>
        <a:srgbClr val="FFA100"/>
      </a:accent4>
      <a:accent5>
        <a:srgbClr val="002F5F"/>
      </a:accent5>
      <a:accent6>
        <a:srgbClr val="53682B"/>
      </a:accent6>
      <a:hlink>
        <a:srgbClr val="593160"/>
      </a:hlink>
      <a:folHlink>
        <a:srgbClr val="8D3C1E"/>
      </a:folHlink>
    </a:clrScheme>
    <a:fontScheme name="Moscow Exchange">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247318</TotalTime>
  <Words>2273</Words>
  <Application>Microsoft Office PowerPoint</Application>
  <PresentationFormat>Экран (4:3)</PresentationFormat>
  <Paragraphs>270</Paragraphs>
  <Slides>29</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7_ME-RU</vt:lpstr>
      <vt:lpstr>   </vt:lpstr>
      <vt:lpstr>ПРИНЦИП ХАРТИИ -  недопущение применения налоговой выгоды при отсутствии источника ее формирования  </vt:lpstr>
      <vt:lpstr>ИНФОРМАЦИОННЫЙ РЕСУРС ЦЕЛИ </vt:lpstr>
      <vt:lpstr>ИНФОРМАЦИОННЫЙ РЕСУРС ПРИМЕНЕНИЕ </vt:lpstr>
      <vt:lpstr>Слайд 5</vt:lpstr>
      <vt:lpstr>ПРИНЦИПЫ ФОРМИРОВАНИЯ  ИНФОРМАЦИОННОГО РЕСУРСА (продолжение)</vt:lpstr>
      <vt:lpstr>Алгоритм формирования Информационного ресурса Основные понятия</vt:lpstr>
      <vt:lpstr>Алгоритм формирования Информационного ресурса Основные понятия</vt:lpstr>
      <vt:lpstr>Алгоритм формирования Информационного ресурса Основные понятия</vt:lpstr>
      <vt:lpstr>Алгоритм формирования Информационного ресурса Краткое описание </vt:lpstr>
      <vt:lpstr>Информационный ресурс Схема алгоритма (1-й этап) </vt:lpstr>
      <vt:lpstr>Алгоритм формирования Информационного ресурса Краткое описание (продолжение)</vt:lpstr>
      <vt:lpstr>Алгоритм формирования Информационного ресурса Краткое описание (продолжение)</vt:lpstr>
      <vt:lpstr>Слайд 14</vt:lpstr>
      <vt:lpstr>Слайд 15</vt:lpstr>
      <vt:lpstr>Алгоритм формирования Информационного ресурса Краткое описание (продолжение)</vt:lpstr>
      <vt:lpstr>Слайд 17</vt:lpstr>
      <vt:lpstr>ДЕЙСТВИЯ УЧАСТНИКОВ РЫНКА  для участия в информировании и формировании  ИНФОРМАЦИОННОГО РЕСУРСА </vt:lpstr>
      <vt:lpstr>Слайд 19</vt:lpstr>
      <vt:lpstr>Согласие участников налоговому органу по утвержденной форме на общедоступность сведений, которые составляют налоговую тайну (Приказ ФНС России от 15.11.2016 № ММВ-7-17/615, Форма по КНД 1110058)*</vt:lpstr>
      <vt:lpstr>Согласие участников налоговому органу по утвержденной форме на общедоступность сведений, которые составляют налоговую тайну (Приказ ФНС России от 15.11.2016 № ММВ-7-17/615, Форма по КНД 1110058)*</vt:lpstr>
      <vt:lpstr>Согласия принимаются с  25.10.2018 г в электронном виде по ТКС. Для заполнения согласия возможно использование программного обеспечения «Налогоплательщик ЮЛ», размещенное на сайте https://www.nalog.ru</vt:lpstr>
      <vt:lpstr>Письмо с запросом об информировании о несформированных источниках для принятия к вычету сумм НДС по цепочке поставщиков </vt:lpstr>
      <vt:lpstr>Согласие контрагента  на раскрытие коммерческой тайны </vt:lpstr>
      <vt:lpstr>ОСОБЫЕ УСЛОВИЯ ДОГОВОРА  ВЗЫСКАНИЕ ПОТЕРЬ ОТ «РАЗРЫВОВ»   </vt:lpstr>
      <vt:lpstr>ОСОБЫЕ УСЛОВИЯ ДОГОВОРА  ВЗЫСКАНИЕ ПОТЕРЬ ОТ «РАЗРЫВОВ»   </vt:lpstr>
      <vt:lpstr>ОСОБЫЕ УСЛОВИЯ ДОГОВОРА  ГАРАНТИИ И ЗАВЕРЕНИЯ </vt:lpstr>
      <vt:lpstr>Слайд 28</vt:lpstr>
      <vt:lpstr>Слайд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Щавелёв Сергей Дмитриевич</dc:creator>
  <cp:lastModifiedBy>9973-00-832</cp:lastModifiedBy>
  <cp:revision>1727</cp:revision>
  <cp:lastPrinted>2018-09-12T12:40:04Z</cp:lastPrinted>
  <dcterms:created xsi:type="dcterms:W3CDTF">2013-03-06T05:45:56Z</dcterms:created>
  <dcterms:modified xsi:type="dcterms:W3CDTF">2018-10-29T06:58:51Z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0x010100146AE59D714A33448C879F6EED7C13EF</vt:lpwstr>
  </property>
</Properties>
</file>